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2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50" r:id="rId5"/>
  </p:sldMasterIdLst>
  <p:notesMasterIdLst>
    <p:notesMasterId r:id="rId31"/>
  </p:notesMasterIdLst>
  <p:handoutMasterIdLst>
    <p:handoutMasterId r:id="rId32"/>
  </p:handoutMasterIdLst>
  <p:sldIdLst>
    <p:sldId id="256" r:id="rId6"/>
    <p:sldId id="258" r:id="rId7"/>
    <p:sldId id="301" r:id="rId8"/>
    <p:sldId id="259" r:id="rId9"/>
    <p:sldId id="304" r:id="rId10"/>
    <p:sldId id="325" r:id="rId11"/>
    <p:sldId id="305" r:id="rId12"/>
    <p:sldId id="308" r:id="rId13"/>
    <p:sldId id="309" r:id="rId14"/>
    <p:sldId id="307"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C6BCF2FD-DD47-49FC-A21E-553FA71920B2}">
          <p14:sldIdLst>
            <p14:sldId id="256"/>
            <p14:sldId id="258"/>
            <p14:sldId id="301"/>
            <p14:sldId id="259"/>
            <p14:sldId id="304"/>
            <p14:sldId id="325"/>
            <p14:sldId id="305"/>
            <p14:sldId id="308"/>
            <p14:sldId id="309"/>
            <p14:sldId id="307"/>
            <p14:sldId id="310"/>
            <p14:sldId id="311"/>
            <p14:sldId id="312"/>
            <p14:sldId id="313"/>
            <p14:sldId id="314"/>
            <p14:sldId id="315"/>
            <p14:sldId id="316"/>
            <p14:sldId id="317"/>
            <p14:sldId id="318"/>
            <p14:sldId id="319"/>
            <p14:sldId id="320"/>
            <p14:sldId id="321"/>
            <p14:sldId id="322"/>
            <p14:sldId id="323"/>
            <p14:sldId id="324"/>
          </p14:sldIdLst>
        </p14:section>
        <p14:section name="Untitled Section" id="{8903B364-66BF-4B26-862F-372D1426819F}">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4" roundtripDataSignature="AMtx7mj/5w60koJx1VxEbSLelmA2iIi7Jw=="/>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B7AF8CE-4F2F-A9EF-F6E4-9A6408EE99AD}" name="Laura Meakin" initials="LM" userId="S::laura.meakin@talktalkbusiness.co.uk::7773d3ba-ab18-4aa0-ba32-cb9c3edf732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4660"/>
  </p:normalViewPr>
  <p:slideViewPr>
    <p:cSldViewPr snapToGrid="0">
      <p:cViewPr varScale="1">
        <p:scale>
          <a:sx n="91" d="100"/>
          <a:sy n="91" d="100"/>
        </p:scale>
        <p:origin x="206" y="53"/>
      </p:cViewPr>
      <p:guideLst/>
    </p:cSldViewPr>
  </p:slideViewPr>
  <p:notesTextViewPr>
    <p:cViewPr>
      <p:scale>
        <a:sx n="1" d="1"/>
        <a:sy n="1" d="1"/>
      </p:scale>
      <p:origin x="0" y="0"/>
    </p:cViewPr>
  </p:notesTextViewPr>
  <p:notesViewPr>
    <p:cSldViewPr snapToGrid="0">
      <p:cViewPr varScale="1">
        <p:scale>
          <a:sx n="62" d="100"/>
          <a:sy n="62" d="100"/>
        </p:scale>
        <p:origin x="3226"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8/10/relationships/authors" Target="authors.xml"/><Relationship Id="rId21" Type="http://schemas.openxmlformats.org/officeDocument/2006/relationships/slide" Target="slides/slide16.xml"/><Relationship Id="rId34" Type="http://customschemas.google.com/relationships/presentationmetadata" Target="meta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heme" Target="theme/theme1.xml"/><Relationship Id="rId40" Type="http://schemas.openxmlformats.org/officeDocument/2006/relationships/customXml" Target="../customXml/item4.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F336F4-C283-4374-F105-A9F9E95BE9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025E3E7B-29EF-BF61-EF53-907E8D5CE9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5512B3-9754-4395-A56B-A949FBA009B9}" type="datetimeFigureOut">
              <a:rPr lang="en-GB" smtClean="0"/>
              <a:t>07/06/2023</a:t>
            </a:fld>
            <a:endParaRPr lang="en-GB"/>
          </a:p>
        </p:txBody>
      </p:sp>
      <p:sp>
        <p:nvSpPr>
          <p:cNvPr id="4" name="Footer Placeholder 3">
            <a:extLst>
              <a:ext uri="{FF2B5EF4-FFF2-40B4-BE49-F238E27FC236}">
                <a16:creationId xmlns:a16="http://schemas.microsoft.com/office/drawing/2014/main" id="{37463385-E1AB-E8CB-8892-C7960E6BB0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8EB0481-1F0C-BED7-BCFE-40E4E9E4C75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662BDFF-8059-46F6-8185-185CC6FEED49}" type="slidenum">
              <a:rPr lang="en-GB" smtClean="0"/>
              <a:t>‹#›</a:t>
            </a:fld>
            <a:endParaRPr lang="en-GB"/>
          </a:p>
        </p:txBody>
      </p:sp>
    </p:spTree>
    <p:extLst>
      <p:ext uri="{BB962C8B-B14F-4D97-AF65-F5344CB8AC3E}">
        <p14:creationId xmlns:p14="http://schemas.microsoft.com/office/powerpoint/2010/main" val="13052601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hf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4179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2395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0842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6286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7584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3694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8550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3597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00825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9319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69328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0973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90731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26071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70529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4023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6513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0225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9716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944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6372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68592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
        <p:cNvGrpSpPr/>
        <p:nvPr/>
      </p:nvGrpSpPr>
      <p:grpSpPr>
        <a:xfrm>
          <a:off x="0" y="0"/>
          <a:ext cx="0" cy="0"/>
          <a:chOff x="0" y="0"/>
          <a:chExt cx="0" cy="0"/>
        </a:xfrm>
      </p:grpSpPr>
      <p:sp>
        <p:nvSpPr>
          <p:cNvPr id="13" name="Google Shape;13;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5" name="Google Shape;1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8" name="Google Shape;18;p13"/>
          <p:cNvSpPr/>
          <p:nvPr/>
        </p:nvSpPr>
        <p:spPr>
          <a:xfrm>
            <a:off x="-3810" y="6126480"/>
            <a:ext cx="12192000" cy="754380"/>
          </a:xfrm>
          <a:prstGeom prst="rect">
            <a:avLst/>
          </a:prstGeom>
          <a:solidFill>
            <a:srgbClr val="00092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800" b="1" i="0" u="none" strike="noStrike" cap="none">
                <a:solidFill>
                  <a:schemeClr val="dk1"/>
                </a:solidFill>
                <a:latin typeface="Calibri"/>
                <a:ea typeface="Calibri"/>
                <a:cs typeface="Calibri"/>
                <a:sym typeface="Calibri"/>
              </a:rPr>
              <a:t>   				</a:t>
            </a:r>
            <a:r>
              <a:rPr lang="en-US" sz="2000" b="0" i="0" u="none" strike="noStrike" cap="none">
                <a:solidFill>
                  <a:schemeClr val="dk1"/>
                </a:solidFill>
                <a:latin typeface="Calibri"/>
                <a:ea typeface="Calibri"/>
                <a:cs typeface="Calibri"/>
                <a:sym typeface="Calibri"/>
              </a:rPr>
              <a:t>Gaining Provider Led Business Steering Group</a:t>
            </a:r>
            <a:endParaRPr sz="2000" b="0" i="0" u="none" strike="noStrike" cap="none">
              <a:solidFill>
                <a:schemeClr val="dk1"/>
              </a:solidFill>
              <a:latin typeface="Calibri"/>
              <a:ea typeface="Calibri"/>
              <a:cs typeface="Calibri"/>
              <a:sym typeface="Calibri"/>
            </a:endParaRPr>
          </a:p>
        </p:txBody>
      </p:sp>
      <p:sp>
        <p:nvSpPr>
          <p:cNvPr id="19" name="Google Shape;19;p13"/>
          <p:cNvSpPr txBox="1"/>
          <p:nvPr/>
        </p:nvSpPr>
        <p:spPr>
          <a:xfrm>
            <a:off x="9595485" y="6367621"/>
            <a:ext cx="27432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dirty="0">
                <a:solidFill>
                  <a:schemeClr val="tx1"/>
                </a:solidFill>
                <a:latin typeface="Calibri"/>
                <a:ea typeface="Calibri"/>
                <a:cs typeface="Calibri"/>
                <a:sym typeface="Calibri"/>
              </a:rPr>
              <a:t>01/11/2022</a:t>
            </a:r>
            <a:endParaRPr sz="1200" b="0" i="0" u="none" strike="noStrike" cap="none" dirty="0">
              <a:solidFill>
                <a:schemeClr val="tx1"/>
              </a:solidFill>
              <a:latin typeface="Calibri"/>
              <a:ea typeface="Calibri"/>
              <a:cs typeface="Calibri"/>
              <a:sym typeface="Calibri"/>
            </a:endParaRPr>
          </a:p>
        </p:txBody>
      </p:sp>
      <p:sp>
        <p:nvSpPr>
          <p:cNvPr id="20" name="Google Shape;20;p13"/>
          <p:cNvSpPr txBox="1"/>
          <p:nvPr/>
        </p:nvSpPr>
        <p:spPr>
          <a:xfrm>
            <a:off x="10847070" y="6390322"/>
            <a:ext cx="80772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cxnSp>
        <p:nvCxnSpPr>
          <p:cNvPr id="21" name="Google Shape;21;p13"/>
          <p:cNvCxnSpPr/>
          <p:nvPr/>
        </p:nvCxnSpPr>
        <p:spPr>
          <a:xfrm>
            <a:off x="0" y="6123007"/>
            <a:ext cx="12195810" cy="0"/>
          </a:xfrm>
          <a:prstGeom prst="straightConnector1">
            <a:avLst/>
          </a:prstGeom>
          <a:noFill/>
          <a:ln w="25400" cap="flat" cmpd="sng">
            <a:solidFill>
              <a:schemeClr val="accent1"/>
            </a:solidFill>
            <a:prstDash val="solid"/>
            <a:miter lim="800000"/>
            <a:headEnd type="none" w="sm" len="sm"/>
            <a:tailEnd type="none" w="sm" len="sm"/>
          </a:ln>
        </p:spPr>
      </p:cxnSp>
      <p:pic>
        <p:nvPicPr>
          <p:cNvPr id="22" name="Google Shape;22;p13" descr="Toggle with solid fill"/>
          <p:cNvPicPr preferRelativeResize="0"/>
          <p:nvPr/>
        </p:nvPicPr>
        <p:blipFill rotWithShape="1">
          <a:blip r:embed="rId2">
            <a:alphaModFix/>
          </a:blip>
          <a:srcRect/>
          <a:stretch/>
        </p:blipFill>
        <p:spPr>
          <a:xfrm>
            <a:off x="358816" y="4857499"/>
            <a:ext cx="2054564" cy="2054564"/>
          </a:xfrm>
          <a:prstGeom prst="rect">
            <a:avLst/>
          </a:prstGeom>
          <a:noFill/>
          <a:ln>
            <a:noFill/>
          </a:ln>
        </p:spPr>
      </p:pic>
      <p:pic>
        <p:nvPicPr>
          <p:cNvPr id="23" name="Google Shape;23;p13"/>
          <p:cNvPicPr preferRelativeResize="0"/>
          <p:nvPr/>
        </p:nvPicPr>
        <p:blipFill rotWithShape="1">
          <a:blip r:embed="rId3">
            <a:alphaModFix/>
          </a:blip>
          <a:srcRect l="7705" b="28822"/>
          <a:stretch/>
        </p:blipFill>
        <p:spPr>
          <a:xfrm>
            <a:off x="-1" y="4673389"/>
            <a:ext cx="2913322" cy="2204379"/>
          </a:xfrm>
          <a:prstGeom prst="rect">
            <a:avLst/>
          </a:prstGeom>
          <a:noFill/>
          <a:ln>
            <a:noFill/>
          </a:ln>
        </p:spPr>
      </p:pic>
      <p:pic>
        <p:nvPicPr>
          <p:cNvPr id="24" name="Google Shape;24;p13" descr="Toggle with solid fill"/>
          <p:cNvPicPr preferRelativeResize="0"/>
          <p:nvPr/>
        </p:nvPicPr>
        <p:blipFill rotWithShape="1">
          <a:blip r:embed="rId2">
            <a:alphaModFix/>
          </a:blip>
          <a:srcRect/>
          <a:stretch/>
        </p:blipFill>
        <p:spPr>
          <a:xfrm>
            <a:off x="453092" y="5217907"/>
            <a:ext cx="1810199" cy="181019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2"/>
        <p:cNvGrpSpPr/>
        <p:nvPr/>
      </p:nvGrpSpPr>
      <p:grpSpPr>
        <a:xfrm>
          <a:off x="0" y="0"/>
          <a:ext cx="0" cy="0"/>
          <a:chOff x="0" y="0"/>
          <a:chExt cx="0" cy="0"/>
        </a:xfrm>
      </p:grpSpPr>
      <p:sp>
        <p:nvSpPr>
          <p:cNvPr id="103" name="Google Shape;103;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5" name="Google Shape;105;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32"/>
        <p:cNvGrpSpPr/>
        <p:nvPr/>
      </p:nvGrpSpPr>
      <p:grpSpPr>
        <a:xfrm>
          <a:off x="0" y="0"/>
          <a:ext cx="0" cy="0"/>
          <a:chOff x="0" y="0"/>
          <a:chExt cx="0" cy="0"/>
        </a:xfrm>
      </p:grpSpPr>
      <p:sp>
        <p:nvSpPr>
          <p:cNvPr id="33" name="Google Shape;33;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5" name="Google Shape;3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8" name="Google Shape;38;p12"/>
          <p:cNvSpPr/>
          <p:nvPr/>
        </p:nvSpPr>
        <p:spPr>
          <a:xfrm>
            <a:off x="-11431" y="6103620"/>
            <a:ext cx="12192000" cy="754380"/>
          </a:xfrm>
          <a:prstGeom prst="rect">
            <a:avLst/>
          </a:prstGeom>
          <a:solidFill>
            <a:srgbClr val="00092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800" b="1" dirty="0">
                <a:solidFill>
                  <a:schemeClr val="lt1"/>
                </a:solidFill>
                <a:latin typeface="Calibri"/>
                <a:ea typeface="Calibri"/>
                <a:cs typeface="Calibri"/>
                <a:sym typeface="Calibri"/>
              </a:rPr>
              <a:t>   				</a:t>
            </a:r>
            <a:r>
              <a:rPr lang="en-US" sz="2000" b="0" dirty="0">
                <a:solidFill>
                  <a:srgbClr val="D8D8D8"/>
                </a:solidFill>
                <a:latin typeface="Calibri"/>
                <a:ea typeface="Calibri"/>
                <a:cs typeface="Calibri"/>
                <a:sym typeface="Calibri"/>
              </a:rPr>
              <a:t>Gaining Provider Led Business Steering Group</a:t>
            </a:r>
            <a:endParaRPr sz="2000" b="0" dirty="0">
              <a:solidFill>
                <a:srgbClr val="D8D8D8"/>
              </a:solidFill>
              <a:latin typeface="Calibri"/>
              <a:ea typeface="Calibri"/>
              <a:cs typeface="Calibri"/>
              <a:sym typeface="Calibri"/>
            </a:endParaRPr>
          </a:p>
        </p:txBody>
      </p:sp>
      <p:sp>
        <p:nvSpPr>
          <p:cNvPr id="39" name="Google Shape;39;p12"/>
          <p:cNvSpPr txBox="1"/>
          <p:nvPr/>
        </p:nvSpPr>
        <p:spPr>
          <a:xfrm>
            <a:off x="9595485" y="6367622"/>
            <a:ext cx="2496879" cy="3433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u="none" dirty="0">
                <a:solidFill>
                  <a:srgbClr val="BFBFBF"/>
                </a:solidFill>
                <a:latin typeface="Calibri"/>
                <a:ea typeface="Calibri"/>
                <a:cs typeface="Calibri"/>
                <a:sym typeface="Calibri"/>
              </a:rPr>
              <a:t>23/05/2023</a:t>
            </a:r>
          </a:p>
        </p:txBody>
      </p:sp>
      <p:cxnSp>
        <p:nvCxnSpPr>
          <p:cNvPr id="41" name="Google Shape;41;p12"/>
          <p:cNvCxnSpPr/>
          <p:nvPr/>
        </p:nvCxnSpPr>
        <p:spPr>
          <a:xfrm>
            <a:off x="0" y="6123007"/>
            <a:ext cx="12195810" cy="0"/>
          </a:xfrm>
          <a:prstGeom prst="straightConnector1">
            <a:avLst/>
          </a:prstGeom>
          <a:noFill/>
          <a:ln w="25400" cap="flat" cmpd="sng">
            <a:solidFill>
              <a:schemeClr val="accent1"/>
            </a:solidFill>
            <a:prstDash val="solid"/>
            <a:miter lim="800000"/>
            <a:headEnd type="none" w="sm" len="sm"/>
            <a:tailEnd type="none" w="sm" len="sm"/>
          </a:ln>
        </p:spPr>
      </p:cxnSp>
      <p:pic>
        <p:nvPicPr>
          <p:cNvPr id="42" name="Google Shape;42;p12" descr="Toggle with solid fill"/>
          <p:cNvPicPr preferRelativeResize="0"/>
          <p:nvPr/>
        </p:nvPicPr>
        <p:blipFill rotWithShape="1">
          <a:blip r:embed="rId2">
            <a:alphaModFix/>
          </a:blip>
          <a:srcRect/>
          <a:stretch/>
        </p:blipFill>
        <p:spPr>
          <a:xfrm>
            <a:off x="358816" y="4857499"/>
            <a:ext cx="2054564" cy="2054564"/>
          </a:xfrm>
          <a:prstGeom prst="rect">
            <a:avLst/>
          </a:prstGeom>
          <a:noFill/>
          <a:ln>
            <a:noFill/>
          </a:ln>
        </p:spPr>
      </p:pic>
      <p:pic>
        <p:nvPicPr>
          <p:cNvPr id="43" name="Google Shape;43;p12"/>
          <p:cNvPicPr preferRelativeResize="0"/>
          <p:nvPr/>
        </p:nvPicPr>
        <p:blipFill rotWithShape="1">
          <a:blip r:embed="rId3">
            <a:alphaModFix/>
          </a:blip>
          <a:srcRect l="7705" b="28822"/>
          <a:stretch/>
        </p:blipFill>
        <p:spPr>
          <a:xfrm>
            <a:off x="0" y="4920116"/>
            <a:ext cx="2913322" cy="2204379"/>
          </a:xfrm>
          <a:prstGeom prst="rect">
            <a:avLst/>
          </a:prstGeom>
          <a:noFill/>
          <a:ln>
            <a:noFill/>
          </a:ln>
        </p:spPr>
      </p:pic>
      <p:pic>
        <p:nvPicPr>
          <p:cNvPr id="44" name="Google Shape;44;p12" descr="Toggle with solid fill"/>
          <p:cNvPicPr preferRelativeResize="0"/>
          <p:nvPr/>
        </p:nvPicPr>
        <p:blipFill rotWithShape="1">
          <a:blip r:embed="rId2">
            <a:alphaModFix/>
          </a:blip>
          <a:srcRect/>
          <a:stretch/>
        </p:blipFill>
        <p:spPr>
          <a:xfrm>
            <a:off x="453092" y="5217907"/>
            <a:ext cx="1810199" cy="181019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7"/>
        <p:cNvGrpSpPr/>
        <p:nvPr/>
      </p:nvGrpSpPr>
      <p:grpSpPr>
        <a:xfrm>
          <a:off x="0" y="0"/>
          <a:ext cx="0" cy="0"/>
          <a:chOff x="0" y="0"/>
          <a:chExt cx="0" cy="0"/>
        </a:xfrm>
      </p:grpSpPr>
      <p:sp>
        <p:nvSpPr>
          <p:cNvPr id="58" name="Google Shape;58;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7" name="Google Shape;67;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9" name="Google Shape;69;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 name="Google Shape;70;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3"/>
        <p:cNvGrpSpPr/>
        <p:nvPr/>
      </p:nvGrpSpPr>
      <p:grpSpPr>
        <a:xfrm>
          <a:off x="0" y="0"/>
          <a:ext cx="0" cy="0"/>
          <a:chOff x="0" y="0"/>
          <a:chExt cx="0" cy="0"/>
        </a:xfrm>
      </p:grpSpPr>
      <p:sp>
        <p:nvSpPr>
          <p:cNvPr id="74" name="Google Shape;74;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8"/>
        <p:cNvGrpSpPr/>
        <p:nvPr/>
      </p:nvGrpSpPr>
      <p:grpSpPr>
        <a:xfrm>
          <a:off x="0" y="0"/>
          <a:ext cx="0" cy="0"/>
          <a:chOff x="0" y="0"/>
          <a:chExt cx="0" cy="0"/>
        </a:xfrm>
      </p:grpSpPr>
      <p:sp>
        <p:nvSpPr>
          <p:cNvPr id="79" name="Google Shape;79;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2"/>
        <p:cNvGrpSpPr/>
        <p:nvPr/>
      </p:nvGrpSpPr>
      <p:grpSpPr>
        <a:xfrm>
          <a:off x="0" y="0"/>
          <a:ext cx="0" cy="0"/>
          <a:chOff x="0" y="0"/>
          <a:chExt cx="0" cy="0"/>
        </a:xfrm>
      </p:grpSpPr>
      <p:sp>
        <p:nvSpPr>
          <p:cNvPr id="83" name="Google Shape;83;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85" name="Google Shape;85;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6" name="Google Shape;86;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9"/>
        <p:cNvGrpSpPr/>
        <p:nvPr/>
      </p:nvGrpSpPr>
      <p:grpSpPr>
        <a:xfrm>
          <a:off x="0" y="0"/>
          <a:ext cx="0" cy="0"/>
          <a:chOff x="0" y="0"/>
          <a:chExt cx="0" cy="0"/>
        </a:xfrm>
      </p:grpSpPr>
      <p:sp>
        <p:nvSpPr>
          <p:cNvPr id="90" name="Google Shape;90;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21"/>
          <p:cNvSpPr>
            <a:spLocks noGrp="1"/>
          </p:cNvSpPr>
          <p:nvPr>
            <p:ph type="pic" idx="2"/>
          </p:nvPr>
        </p:nvSpPr>
        <p:spPr>
          <a:xfrm>
            <a:off x="5183188" y="987425"/>
            <a:ext cx="6172200" cy="4873625"/>
          </a:xfrm>
          <a:prstGeom prst="rect">
            <a:avLst/>
          </a:prstGeom>
          <a:noFill/>
          <a:ln>
            <a:noFill/>
          </a:ln>
        </p:spPr>
      </p:sp>
      <p:sp>
        <p:nvSpPr>
          <p:cNvPr id="92" name="Google Shape;92;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3" name="Google Shape;93;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6"/>
        <p:cNvGrpSpPr/>
        <p:nvPr/>
      </p:nvGrpSpPr>
      <p:grpSpPr>
        <a:xfrm>
          <a:off x="0" y="0"/>
          <a:ext cx="0" cy="0"/>
          <a:chOff x="0" y="0"/>
          <a:chExt cx="0" cy="0"/>
        </a:xfrm>
      </p:grpSpPr>
      <p:sp>
        <p:nvSpPr>
          <p:cNvPr id="97" name="Google Shape;97;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9" name="Google Shape;9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9" name="Google Shape;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0" name="Google Shape;1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1"/>
                </a:solidFill>
                <a:latin typeface="Calibri"/>
                <a:ea typeface="Calibri"/>
                <a:cs typeface="Calibri"/>
                <a:sym typeface="Calibri"/>
              </a:defRPr>
            </a:lvl1pPr>
            <a:lvl2pPr marL="0" marR="0" lvl="1" indent="0" algn="r" rtl="0">
              <a:spcBef>
                <a:spcPts val="0"/>
              </a:spcBef>
              <a:buNone/>
              <a:defRPr sz="1200" b="0" i="0" u="none" strike="noStrike" cap="none">
                <a:solidFill>
                  <a:schemeClr val="lt1"/>
                </a:solidFill>
                <a:latin typeface="Calibri"/>
                <a:ea typeface="Calibri"/>
                <a:cs typeface="Calibri"/>
                <a:sym typeface="Calibri"/>
              </a:defRPr>
            </a:lvl2pPr>
            <a:lvl3pPr marL="0" marR="0" lvl="2" indent="0" algn="r" rtl="0">
              <a:spcBef>
                <a:spcPts val="0"/>
              </a:spcBef>
              <a:buNone/>
              <a:defRPr sz="1200" b="0" i="0" u="none" strike="noStrike" cap="none">
                <a:solidFill>
                  <a:schemeClr val="lt1"/>
                </a:solidFill>
                <a:latin typeface="Calibri"/>
                <a:ea typeface="Calibri"/>
                <a:cs typeface="Calibri"/>
                <a:sym typeface="Calibri"/>
              </a:defRPr>
            </a:lvl3pPr>
            <a:lvl4pPr marL="0" marR="0" lvl="3" indent="0" algn="r" rtl="0">
              <a:spcBef>
                <a:spcPts val="0"/>
              </a:spcBef>
              <a:buNone/>
              <a:defRPr sz="1200" b="0" i="0" u="none" strike="noStrike" cap="none">
                <a:solidFill>
                  <a:schemeClr val="lt1"/>
                </a:solidFill>
                <a:latin typeface="Calibri"/>
                <a:ea typeface="Calibri"/>
                <a:cs typeface="Calibri"/>
                <a:sym typeface="Calibri"/>
              </a:defRPr>
            </a:lvl4pPr>
            <a:lvl5pPr marL="0" marR="0" lvl="4" indent="0" algn="r" rtl="0">
              <a:spcBef>
                <a:spcPts val="0"/>
              </a:spcBef>
              <a:buNone/>
              <a:defRPr sz="1200" b="0" i="0" u="none" strike="noStrike" cap="none">
                <a:solidFill>
                  <a:schemeClr val="lt1"/>
                </a:solidFill>
                <a:latin typeface="Calibri"/>
                <a:ea typeface="Calibri"/>
                <a:cs typeface="Calibri"/>
                <a:sym typeface="Calibri"/>
              </a:defRPr>
            </a:lvl5pPr>
            <a:lvl6pPr marL="0" marR="0" lvl="5" indent="0" algn="r" rtl="0">
              <a:spcBef>
                <a:spcPts val="0"/>
              </a:spcBef>
              <a:buNone/>
              <a:defRPr sz="1200" b="0" i="0" u="none" strike="noStrike" cap="none">
                <a:solidFill>
                  <a:schemeClr val="lt1"/>
                </a:solidFill>
                <a:latin typeface="Calibri"/>
                <a:ea typeface="Calibri"/>
                <a:cs typeface="Calibri"/>
                <a:sym typeface="Calibri"/>
              </a:defRPr>
            </a:lvl6pPr>
            <a:lvl7pPr marL="0" marR="0" lvl="6" indent="0" algn="r" rtl="0">
              <a:spcBef>
                <a:spcPts val="0"/>
              </a:spcBef>
              <a:buNone/>
              <a:defRPr sz="1200" b="0" i="0" u="none" strike="noStrike" cap="none">
                <a:solidFill>
                  <a:schemeClr val="lt1"/>
                </a:solidFill>
                <a:latin typeface="Calibri"/>
                <a:ea typeface="Calibri"/>
                <a:cs typeface="Calibri"/>
                <a:sym typeface="Calibri"/>
              </a:defRPr>
            </a:lvl7pPr>
            <a:lvl8pPr marL="0" marR="0" lvl="7" indent="0" algn="r" rtl="0">
              <a:spcBef>
                <a:spcPts val="0"/>
              </a:spcBef>
              <a:buNone/>
              <a:defRPr sz="1200" b="0" i="0" u="none" strike="noStrike" cap="none">
                <a:solidFill>
                  <a:schemeClr val="lt1"/>
                </a:solidFill>
                <a:latin typeface="Calibri"/>
                <a:ea typeface="Calibri"/>
                <a:cs typeface="Calibri"/>
                <a:sym typeface="Calibri"/>
              </a:defRPr>
            </a:lvl8pPr>
            <a:lvl9pPr marL="0" marR="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1" name="Google Shape;11;p11" descr="{&quot;HashCode&quot;:-207337772,&quot;Placement&quot;:&quot;Footer&quot;,&quot;Top&quot;:519.343,&quot;Left&quot;:406.9819,&quot;SlideWidth&quot;:960,&quot;SlideHeight&quot;:540}"/>
          <p:cNvSpPr txBox="1"/>
          <p:nvPr/>
        </p:nvSpPr>
        <p:spPr>
          <a:xfrm>
            <a:off x="5168670" y="6595656"/>
            <a:ext cx="1854660" cy="262344"/>
          </a:xfrm>
          <a:prstGeom prst="rect">
            <a:avLst/>
          </a:prstGeom>
          <a:noFill/>
          <a:ln>
            <a:noFill/>
          </a:ln>
        </p:spPr>
        <p:txBody>
          <a:bodyPr spcFirstLastPara="1" wrap="square" lIns="0" tIns="0" rIns="0" bIns="0" anchor="ctr" anchorCtr="1">
            <a:spAutoFit/>
          </a:bodyPr>
          <a:lstStyle/>
          <a:p>
            <a:pPr marL="0" marR="0" lvl="0" indent="0" algn="ctr" rtl="0">
              <a:spcBef>
                <a:spcPts val="0"/>
              </a:spcBef>
              <a:spcAft>
                <a:spcPts val="0"/>
              </a:spcAft>
              <a:buNone/>
            </a:pPr>
            <a:r>
              <a:rPr lang="en-US" sz="1000" b="0" i="0" u="none" strike="noStrike" cap="none">
                <a:solidFill>
                  <a:srgbClr val="000000"/>
                </a:solidFill>
                <a:latin typeface="Calibri"/>
                <a:ea typeface="Calibri"/>
                <a:cs typeface="Calibri"/>
                <a:sym typeface="Calibri"/>
              </a:rPr>
              <a:t>TalkTalk Classification: Private</a:t>
            </a:r>
            <a:endParaRPr/>
          </a:p>
        </p:txBody>
      </p:sp>
      <p:sp>
        <p:nvSpPr>
          <p:cNvPr id="2" name="MSIPCMContentMarking" descr="{&quot;HashCode&quot;:-207337772,&quot;Placement&quot;:&quot;Footer&quot;,&quot;Top&quot;:519.343,&quot;Left&quot;:406.9819,&quot;SlideWidth&quot;:960,&quot;SlideHeight&quot;:540}">
            <a:extLst>
              <a:ext uri="{FF2B5EF4-FFF2-40B4-BE49-F238E27FC236}">
                <a16:creationId xmlns:a16="http://schemas.microsoft.com/office/drawing/2014/main" id="{CA41EA3C-1BE0-27C7-29B5-DDD002E54617}"/>
              </a:ext>
            </a:extLst>
          </p:cNvPr>
          <p:cNvSpPr txBox="1"/>
          <p:nvPr userDrawn="1"/>
        </p:nvSpPr>
        <p:spPr>
          <a:xfrm>
            <a:off x="5168670" y="6595656"/>
            <a:ext cx="1854660"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TalkTalk Classification: Private</a:t>
            </a: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
        <p:cNvGrpSpPr/>
        <p:nvPr/>
      </p:nvGrpSpPr>
      <p:grpSpPr>
        <a:xfrm>
          <a:off x="0" y="0"/>
          <a:ext cx="0" cy="0"/>
          <a:chOff x="0" y="0"/>
          <a:chExt cx="0" cy="0"/>
        </a:xfrm>
      </p:grpSpPr>
      <p:sp>
        <p:nvSpPr>
          <p:cNvPr id="26" name="Google Shape;2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8" name="Google Shape;2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Google Shape;2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u="none">
                <a:solidFill>
                  <a:srgbClr val="888888"/>
                </a:solidFill>
                <a:latin typeface="Calibri"/>
                <a:ea typeface="Calibri"/>
                <a:cs typeface="Calibri"/>
                <a:sym typeface="Calibri"/>
              </a:defRPr>
            </a:lvl1pPr>
            <a:lvl2pPr marL="0" marR="0" lvl="1" indent="0" algn="r" rtl="0">
              <a:spcBef>
                <a:spcPts val="0"/>
              </a:spcBef>
              <a:buNone/>
              <a:defRPr sz="1200" b="0" u="none">
                <a:solidFill>
                  <a:srgbClr val="888888"/>
                </a:solidFill>
                <a:latin typeface="Calibri"/>
                <a:ea typeface="Calibri"/>
                <a:cs typeface="Calibri"/>
                <a:sym typeface="Calibri"/>
              </a:defRPr>
            </a:lvl2pPr>
            <a:lvl3pPr marL="0" marR="0" lvl="2" indent="0" algn="r" rtl="0">
              <a:spcBef>
                <a:spcPts val="0"/>
              </a:spcBef>
              <a:buNone/>
              <a:defRPr sz="1200" b="0" u="none">
                <a:solidFill>
                  <a:srgbClr val="888888"/>
                </a:solidFill>
                <a:latin typeface="Calibri"/>
                <a:ea typeface="Calibri"/>
                <a:cs typeface="Calibri"/>
                <a:sym typeface="Calibri"/>
              </a:defRPr>
            </a:lvl3pPr>
            <a:lvl4pPr marL="0" marR="0" lvl="3" indent="0" algn="r" rtl="0">
              <a:spcBef>
                <a:spcPts val="0"/>
              </a:spcBef>
              <a:buNone/>
              <a:defRPr sz="1200" b="0" u="none">
                <a:solidFill>
                  <a:srgbClr val="888888"/>
                </a:solidFill>
                <a:latin typeface="Calibri"/>
                <a:ea typeface="Calibri"/>
                <a:cs typeface="Calibri"/>
                <a:sym typeface="Calibri"/>
              </a:defRPr>
            </a:lvl4pPr>
            <a:lvl5pPr marL="0" marR="0" lvl="4" indent="0" algn="r" rtl="0">
              <a:spcBef>
                <a:spcPts val="0"/>
              </a:spcBef>
              <a:buNone/>
              <a:defRPr sz="1200" b="0" u="none">
                <a:solidFill>
                  <a:srgbClr val="888888"/>
                </a:solidFill>
                <a:latin typeface="Calibri"/>
                <a:ea typeface="Calibri"/>
                <a:cs typeface="Calibri"/>
                <a:sym typeface="Calibri"/>
              </a:defRPr>
            </a:lvl5pPr>
            <a:lvl6pPr marL="0" marR="0" lvl="5" indent="0" algn="r" rtl="0">
              <a:spcBef>
                <a:spcPts val="0"/>
              </a:spcBef>
              <a:buNone/>
              <a:defRPr sz="1200" b="0" u="none">
                <a:solidFill>
                  <a:srgbClr val="888888"/>
                </a:solidFill>
                <a:latin typeface="Calibri"/>
                <a:ea typeface="Calibri"/>
                <a:cs typeface="Calibri"/>
                <a:sym typeface="Calibri"/>
              </a:defRPr>
            </a:lvl6pPr>
            <a:lvl7pPr marL="0" marR="0" lvl="6" indent="0" algn="r" rtl="0">
              <a:spcBef>
                <a:spcPts val="0"/>
              </a:spcBef>
              <a:buNone/>
              <a:defRPr sz="1200" b="0" u="none">
                <a:solidFill>
                  <a:srgbClr val="888888"/>
                </a:solidFill>
                <a:latin typeface="Calibri"/>
                <a:ea typeface="Calibri"/>
                <a:cs typeface="Calibri"/>
                <a:sym typeface="Calibri"/>
              </a:defRPr>
            </a:lvl7pPr>
            <a:lvl8pPr marL="0" marR="0" lvl="7" indent="0" algn="r" rtl="0">
              <a:spcBef>
                <a:spcPts val="0"/>
              </a:spcBef>
              <a:buNone/>
              <a:defRPr sz="1200" b="0" u="none">
                <a:solidFill>
                  <a:srgbClr val="888888"/>
                </a:solidFill>
                <a:latin typeface="Calibri"/>
                <a:ea typeface="Calibri"/>
                <a:cs typeface="Calibri"/>
                <a:sym typeface="Calibri"/>
              </a:defRPr>
            </a:lvl8pPr>
            <a:lvl9pPr marL="0" marR="0" lvl="8" indent="0" algn="r" rtl="0">
              <a:spcBef>
                <a:spcPts val="0"/>
              </a:spcBef>
              <a:buNone/>
              <a:defRPr sz="1200" b="0" u="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1" name="Google Shape;31;p10" descr="{&quot;HashCode&quot;:-207337772,&quot;Placement&quot;:&quot;Footer&quot;,&quot;Top&quot;:519.343,&quot;Left&quot;:406.9819,&quot;SlideWidth&quot;:960,&quot;SlideHeight&quot;:540}"/>
          <p:cNvSpPr txBox="1"/>
          <p:nvPr/>
        </p:nvSpPr>
        <p:spPr>
          <a:xfrm>
            <a:off x="5168670" y="6595656"/>
            <a:ext cx="1854660" cy="262344"/>
          </a:xfrm>
          <a:prstGeom prst="rect">
            <a:avLst/>
          </a:prstGeom>
          <a:noFill/>
          <a:ln>
            <a:noFill/>
          </a:ln>
        </p:spPr>
        <p:txBody>
          <a:bodyPr spcFirstLastPara="1" wrap="square" lIns="0" tIns="0" rIns="0" bIns="0" anchor="ctr" anchorCtr="1">
            <a:spAutoFit/>
          </a:bodyPr>
          <a:lstStyle/>
          <a:p>
            <a:pPr marL="0" marR="0" lvl="0" indent="0" algn="ctr" rtl="0">
              <a:spcBef>
                <a:spcPts val="0"/>
              </a:spcBef>
              <a:spcAft>
                <a:spcPts val="0"/>
              </a:spcAft>
              <a:buNone/>
            </a:pPr>
            <a:r>
              <a:rPr lang="en-US" sz="1000">
                <a:solidFill>
                  <a:srgbClr val="000000"/>
                </a:solidFill>
                <a:latin typeface="Calibri"/>
                <a:ea typeface="Calibri"/>
                <a:cs typeface="Calibri"/>
                <a:sym typeface="Calibri"/>
              </a:rPr>
              <a:t>TalkTalk Classification: Private</a:t>
            </a:r>
            <a:endParaRPr/>
          </a:p>
        </p:txBody>
      </p:sp>
      <p:sp>
        <p:nvSpPr>
          <p:cNvPr id="2" name="MSIPCMContentMarking" descr="{&quot;HashCode&quot;:-207337772,&quot;Placement&quot;:&quot;Footer&quot;,&quot;Top&quot;:519.343,&quot;Left&quot;:406.9819,&quot;SlideWidth&quot;:960,&quot;SlideHeight&quot;:540}">
            <a:extLst>
              <a:ext uri="{FF2B5EF4-FFF2-40B4-BE49-F238E27FC236}">
                <a16:creationId xmlns:a16="http://schemas.microsoft.com/office/drawing/2014/main" id="{623FE9A4-BEA7-8F24-2CE6-788D2C43E06E}"/>
              </a:ext>
            </a:extLst>
          </p:cNvPr>
          <p:cNvSpPr txBox="1"/>
          <p:nvPr userDrawn="1"/>
        </p:nvSpPr>
        <p:spPr>
          <a:xfrm>
            <a:off x="5168670" y="6595656"/>
            <a:ext cx="1854660"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TalkTalk Classification: Private</a:t>
            </a:r>
          </a:p>
        </p:txBody>
      </p:sp>
    </p:spTree>
  </p:cSld>
  <p:clrMap bg1="lt1" tx1="dk1" bg2="dk2" tx2="lt2" accent1="accent1" accent2="accent2" accent3="accent3" accent4="accent4" accent5="accent5" accent6="accent6" hlink="hlink" folHlink="folHlink"/>
  <p:sldLayoutIdLst>
    <p:sldLayoutId id="2147483651" r:id="rId1"/>
    <p:sldLayoutId id="2147483654" r:id="rId2"/>
    <p:sldLayoutId id="2147483655" r:id="rId3"/>
    <p:sldLayoutId id="2147483656" r:id="rId4"/>
    <p:sldLayoutId id="2147483657" r:id="rId5"/>
    <p:sldLayoutId id="2147483658" r:id="rId6"/>
    <p:sldLayoutId id="2147483659" r:id="rId7"/>
    <p:sldLayoutId id="2147483664" r:id="rId8"/>
    <p:sldLayoutId id="2147483661"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fcom.org.uk/__data/assets/pdf_file/0023/256343/unofficial-consolidated-general-conditions-april-2023.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ofcom.org.uk/__data/assets/pdf_file/0023/256343/unofficial-consolidated-general-conditions-april-2023.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ofcom.org.uk/__data/assets/pdf_file/0020/232058/statement-quick-easy-and-reliable-switching.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
          <p:cNvSpPr txBox="1">
            <a:spLocks noGrp="1"/>
          </p:cNvSpPr>
          <p:nvPr>
            <p:ph type="ctrTitle"/>
          </p:nvPr>
        </p:nvSpPr>
        <p:spPr>
          <a:xfrm>
            <a:off x="4666895" y="1540764"/>
            <a:ext cx="6976481"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ct val="100000"/>
              <a:buFont typeface="Calibri"/>
              <a:buNone/>
            </a:pPr>
            <a:r>
              <a:rPr lang="en-US" sz="2700" b="1" dirty="0"/>
              <a:t>Gaining Provider Led Business Steering Group </a:t>
            </a:r>
            <a:br>
              <a:rPr lang="en-US" sz="2400" b="1" dirty="0"/>
            </a:br>
            <a:br>
              <a:rPr lang="en-US" sz="2400" b="1" dirty="0"/>
            </a:br>
            <a:r>
              <a:rPr lang="en-US" sz="2400" b="1" dirty="0"/>
              <a:t>Business Switching Principles for Industry</a:t>
            </a:r>
            <a:endParaRPr dirty="0"/>
          </a:p>
          <a:p>
            <a:pPr marL="0" lvl="0" indent="0" algn="l" rtl="0">
              <a:lnSpc>
                <a:spcPct val="90000"/>
              </a:lnSpc>
              <a:spcBef>
                <a:spcPts val="0"/>
              </a:spcBef>
              <a:spcAft>
                <a:spcPts val="0"/>
              </a:spcAft>
              <a:buClr>
                <a:schemeClr val="lt1"/>
              </a:buClr>
              <a:buSzPct val="100000"/>
              <a:buFont typeface="Calibri"/>
              <a:buNone/>
            </a:pPr>
            <a:endParaRPr sz="2400" dirty="0"/>
          </a:p>
        </p:txBody>
      </p:sp>
      <p:sp>
        <p:nvSpPr>
          <p:cNvPr id="113" name="Google Shape;113;p1"/>
          <p:cNvSpPr/>
          <p:nvPr/>
        </p:nvSpPr>
        <p:spPr>
          <a:xfrm flipH="1">
            <a:off x="3" y="1"/>
            <a:ext cx="4666892" cy="3612937"/>
          </a:xfrm>
          <a:custGeom>
            <a:avLst/>
            <a:gdLst/>
            <a:ahLst/>
            <a:cxnLst/>
            <a:rect l="l" t="t" r="r" b="b"/>
            <a:pathLst>
              <a:path w="4666892" h="3612937" extrusionOk="0">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4" name="Google Shape;114;p1"/>
          <p:cNvSpPr/>
          <p:nvPr/>
        </p:nvSpPr>
        <p:spPr>
          <a:xfrm flipH="1">
            <a:off x="0" y="1"/>
            <a:ext cx="4502173" cy="3448219"/>
          </a:xfrm>
          <a:custGeom>
            <a:avLst/>
            <a:gdLst/>
            <a:ahLst/>
            <a:cxnLst/>
            <a:rect l="l" t="t" r="r" b="b"/>
            <a:pathLst>
              <a:path w="4502173" h="3448219" extrusionOk="0">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15" name="Google Shape;115;p1" descr="Toggle with solid fill"/>
          <p:cNvPicPr preferRelativeResize="0"/>
          <p:nvPr/>
        </p:nvPicPr>
        <p:blipFill rotWithShape="1">
          <a:blip r:embed="rId3">
            <a:alphaModFix/>
          </a:blip>
          <a:srcRect/>
          <a:stretch/>
        </p:blipFill>
        <p:spPr>
          <a:xfrm>
            <a:off x="597072" y="-206482"/>
            <a:ext cx="2826103" cy="2826103"/>
          </a:xfrm>
          <a:prstGeom prst="rect">
            <a:avLst/>
          </a:prstGeom>
          <a:noFill/>
          <a:ln>
            <a:noFill/>
          </a:ln>
        </p:spPr>
      </p:pic>
      <p:sp>
        <p:nvSpPr>
          <p:cNvPr id="116" name="Google Shape;116;p1"/>
          <p:cNvSpPr/>
          <p:nvPr/>
        </p:nvSpPr>
        <p:spPr>
          <a:xfrm flipH="1">
            <a:off x="2" y="3943103"/>
            <a:ext cx="3587263" cy="2939948"/>
          </a:xfrm>
          <a:custGeom>
            <a:avLst/>
            <a:gdLst/>
            <a:ahLst/>
            <a:cxnLst/>
            <a:rect l="l" t="t" r="r" b="b"/>
            <a:pathLst>
              <a:path w="3587263" h="2939948" extrusionOk="0">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7" name="Google Shape;117;p1"/>
          <p:cNvSpPr/>
          <p:nvPr/>
        </p:nvSpPr>
        <p:spPr>
          <a:xfrm flipH="1">
            <a:off x="0" y="4094668"/>
            <a:ext cx="3423175" cy="2775859"/>
          </a:xfrm>
          <a:custGeom>
            <a:avLst/>
            <a:gdLst/>
            <a:ahLst/>
            <a:cxnLst/>
            <a:rect l="l" t="t" r="r" b="b"/>
            <a:pathLst>
              <a:path w="3423175" h="2775859" extrusionOk="0">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18" name="Google Shape;118;p1" descr="Board Of Directors with solid fill"/>
          <p:cNvPicPr preferRelativeResize="0"/>
          <p:nvPr/>
        </p:nvPicPr>
        <p:blipFill rotWithShape="1">
          <a:blip r:embed="rId4">
            <a:alphaModFix/>
          </a:blip>
          <a:srcRect/>
          <a:stretch/>
        </p:blipFill>
        <p:spPr>
          <a:xfrm>
            <a:off x="562430" y="4731276"/>
            <a:ext cx="1920240" cy="1920240"/>
          </a:xfrm>
          <a:prstGeom prst="rect">
            <a:avLst/>
          </a:prstGeom>
          <a:noFill/>
          <a:ln>
            <a:noFill/>
          </a:ln>
        </p:spPr>
      </p:pic>
      <p:sp>
        <p:nvSpPr>
          <p:cNvPr id="119" name="Google Shape;119;p1"/>
          <p:cNvSpPr txBox="1">
            <a:spLocks noGrp="1"/>
          </p:cNvSpPr>
          <p:nvPr>
            <p:ph type="subTitle" idx="4294967295"/>
          </p:nvPr>
        </p:nvSpPr>
        <p:spPr>
          <a:xfrm>
            <a:off x="4814689" y="5561901"/>
            <a:ext cx="7280854" cy="503593"/>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lt1"/>
              </a:buClr>
              <a:buSzPts val="1200"/>
              <a:buFont typeface="Arial"/>
              <a:buNone/>
            </a:pPr>
            <a:r>
              <a:rPr lang="en-US" sz="1800" dirty="0"/>
              <a:t>Version 5 23</a:t>
            </a:r>
            <a:r>
              <a:rPr lang="en-US" sz="1800" baseline="30000" dirty="0"/>
              <a:t>rd</a:t>
            </a:r>
            <a:r>
              <a:rPr lang="en-US" sz="1800" dirty="0"/>
              <a:t> May 2023</a:t>
            </a:r>
            <a:endParaRPr sz="1800" dirty="0"/>
          </a:p>
        </p:txBody>
      </p:sp>
      <p:sp>
        <p:nvSpPr>
          <p:cNvPr id="120" name="Google Shape;120;p1"/>
          <p:cNvSpPr txBox="1"/>
          <p:nvPr/>
        </p:nvSpPr>
        <p:spPr>
          <a:xfrm>
            <a:off x="3587265" y="6323960"/>
            <a:ext cx="5785931" cy="504000"/>
          </a:xfrm>
          <a:prstGeom prst="rect">
            <a:avLst/>
          </a:prstGeom>
          <a:solidFill>
            <a:srgbClr val="000926"/>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dirty="0">
                <a:solidFill>
                  <a:srgbClr val="7F7F7F"/>
                </a:solidFill>
                <a:latin typeface="Calibri"/>
                <a:ea typeface="Calibri"/>
                <a:cs typeface="Calibri"/>
                <a:sym typeface="Calibri"/>
              </a:rPr>
              <a:t>Gaining Provider Led Business Steering Group</a:t>
            </a:r>
            <a:endParaRPr sz="1800" dirty="0">
              <a:solidFill>
                <a:srgbClr val="7F7F7F"/>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solidFill>
                <a:srgbClr val="000926"/>
              </a:solidFill>
              <a:latin typeface="+mj-lt"/>
            </a:endParaRPr>
          </a:p>
        </p:txBody>
      </p:sp>
      <p:sp>
        <p:nvSpPr>
          <p:cNvPr id="140" name="Google Shape;140;p4"/>
          <p:cNvSpPr txBox="1">
            <a:spLocks noGrp="1"/>
          </p:cNvSpPr>
          <p:nvPr>
            <p:ph type="subTitle" idx="4294967295"/>
          </p:nvPr>
        </p:nvSpPr>
        <p:spPr>
          <a:xfrm>
            <a:off x="806447" y="1385152"/>
            <a:ext cx="10969435" cy="308273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3F3F3F"/>
              </a:buClr>
              <a:buSzPts val="2000"/>
              <a:buFont typeface="Arial"/>
              <a:buNone/>
            </a:pPr>
            <a:r>
              <a:rPr lang="en-GB" sz="2400" b="1" dirty="0">
                <a:latin typeface="+mj-lt"/>
              </a:rPr>
              <a:t>The GPLB process will support ‘split retail supplier’ and ‘split supply chain’ scenarios</a:t>
            </a:r>
            <a:br>
              <a:rPr lang="en-GB" sz="2400" b="1" dirty="0">
                <a:latin typeface="+mj-lt"/>
              </a:rPr>
            </a:br>
            <a:br>
              <a:rPr lang="en-GB" sz="2400" b="1" dirty="0">
                <a:latin typeface="+mj-lt"/>
              </a:rPr>
            </a:br>
            <a:r>
              <a:rPr lang="en-GB" dirty="0"/>
              <a:t>- </a:t>
            </a:r>
            <a:r>
              <a:rPr lang="en-GB" sz="1700" dirty="0">
                <a:latin typeface="+mn-lt"/>
              </a:rPr>
              <a:t>due to the complex nature of many businesses, the GPLB process will support any combination of NBICS (voice) and IAS (broadband) supply chain and losing retailer</a:t>
            </a:r>
            <a:endParaRPr sz="1700" dirty="0">
              <a:latin typeface="+mn-lt"/>
            </a:endParaRPr>
          </a:p>
        </p:txBody>
      </p:sp>
    </p:spTree>
    <p:extLst>
      <p:ext uri="{BB962C8B-B14F-4D97-AF65-F5344CB8AC3E}">
        <p14:creationId xmlns:p14="http://schemas.microsoft.com/office/powerpoint/2010/main" val="981872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806447" y="1385152"/>
            <a:ext cx="10969435" cy="308273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3F3F3F"/>
              </a:buClr>
              <a:buSzPts val="2000"/>
              <a:buFont typeface="Arial"/>
              <a:buNone/>
            </a:pPr>
            <a:r>
              <a:rPr lang="en-GB" sz="2400" b="1" dirty="0">
                <a:latin typeface="+mj-lt"/>
              </a:rPr>
              <a:t>The GPLB process will recognise and support complex ‘supply chain’ scenarios</a:t>
            </a:r>
            <a:br>
              <a:rPr lang="en-GB" sz="2000" b="1" dirty="0"/>
            </a:br>
            <a:br>
              <a:rPr lang="en-GB" sz="2000" b="1" dirty="0"/>
            </a:br>
            <a:r>
              <a:rPr lang="en-GB" sz="1700" dirty="0">
                <a:latin typeface="+mj-lt"/>
              </a:rPr>
              <a:t>- </a:t>
            </a:r>
            <a:r>
              <a:rPr lang="en-GB" sz="1700" dirty="0">
                <a:latin typeface="+mn-lt"/>
              </a:rPr>
              <a:t>it is recognised that business communication needs are often delivered via complex supply chains (wholesalers, resellers, dealers, etc), with many variations in those chains of which the party or parties may have active or passive roles in any switch</a:t>
            </a:r>
            <a:br>
              <a:rPr lang="en-GB" sz="1700" dirty="0">
                <a:latin typeface="+mn-lt"/>
              </a:rPr>
            </a:br>
            <a:r>
              <a:rPr lang="en-GB" sz="1700" dirty="0">
                <a:latin typeface="+mn-lt"/>
              </a:rPr>
              <a:t>- the GPLB process will work for all of these supply chain combinations and roles</a:t>
            </a:r>
            <a:endParaRPr sz="1700" dirty="0">
              <a:latin typeface="+mn-lt"/>
            </a:endParaRPr>
          </a:p>
        </p:txBody>
      </p:sp>
    </p:spTree>
    <p:extLst>
      <p:ext uri="{BB962C8B-B14F-4D97-AF65-F5344CB8AC3E}">
        <p14:creationId xmlns:p14="http://schemas.microsoft.com/office/powerpoint/2010/main" val="90978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solidFill>
                <a:srgbClr val="000926"/>
              </a:solidFill>
              <a:latin typeface="+mj-lt"/>
            </a:endParaRPr>
          </a:p>
        </p:txBody>
      </p:sp>
      <p:sp>
        <p:nvSpPr>
          <p:cNvPr id="140" name="Google Shape;140;p4"/>
          <p:cNvSpPr txBox="1">
            <a:spLocks noGrp="1"/>
          </p:cNvSpPr>
          <p:nvPr>
            <p:ph type="subTitle" idx="4294967295"/>
          </p:nvPr>
        </p:nvSpPr>
        <p:spPr>
          <a:xfrm>
            <a:off x="806447" y="1385152"/>
            <a:ext cx="10969435" cy="308273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3F3F3F"/>
              </a:buClr>
              <a:buSzPts val="2000"/>
              <a:buFont typeface="Arial"/>
              <a:buNone/>
            </a:pPr>
            <a:r>
              <a:rPr lang="en-GB" sz="2400" b="1" dirty="0">
                <a:solidFill>
                  <a:srgbClr val="000000"/>
                </a:solidFill>
                <a:latin typeface="Arial" panose="020B0604020202020204" pitchFamily="34" charset="0"/>
              </a:rPr>
              <a:t>All RCP (Retail Communications Providers) must be identifiable by their brand </a:t>
            </a:r>
            <a:br>
              <a:rPr lang="en-GB" sz="2400" b="1" dirty="0">
                <a:solidFill>
                  <a:srgbClr val="000000"/>
                </a:solidFill>
                <a:latin typeface="Arial" panose="020B0604020202020204" pitchFamily="34" charset="0"/>
              </a:rPr>
            </a:br>
            <a:br>
              <a:rPr lang="en-GB" sz="2400" b="1" dirty="0">
                <a:solidFill>
                  <a:srgbClr val="000000"/>
                </a:solidFill>
                <a:latin typeface="Arial" panose="020B0604020202020204" pitchFamily="34" charset="0"/>
              </a:rPr>
            </a:br>
            <a:r>
              <a:rPr lang="en-GB" sz="1700" dirty="0">
                <a:solidFill>
                  <a:srgbClr val="000000"/>
                </a:solidFill>
                <a:latin typeface="Arial" panose="020B0604020202020204" pitchFamily="34" charset="0"/>
              </a:rPr>
              <a:t>- to facilitate the GPLB process the ‘brand on the bill’ as understood by the (end) customer must be mappable to the owning RCP</a:t>
            </a:r>
            <a:endParaRPr sz="1700" dirty="0"/>
          </a:p>
        </p:txBody>
      </p:sp>
    </p:spTree>
    <p:extLst>
      <p:ext uri="{BB962C8B-B14F-4D97-AF65-F5344CB8AC3E}">
        <p14:creationId xmlns:p14="http://schemas.microsoft.com/office/powerpoint/2010/main" val="2114963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algn="l">
              <a:buClr>
                <a:srgbClr val="001146"/>
              </a:buClr>
              <a:buSzPts val="4400"/>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806447" y="1385152"/>
            <a:ext cx="10969435" cy="308273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3F3F3F"/>
              </a:buClr>
              <a:buSzPts val="2000"/>
              <a:buFont typeface="Arial"/>
              <a:buNone/>
            </a:pPr>
            <a:r>
              <a:rPr kumimoji="0" lang="en-GB" sz="2400" b="1" i="0" u="none" strike="noStrike" kern="0" cap="none" spc="0" normalizeH="0" baseline="0" noProof="0" dirty="0">
                <a:ln>
                  <a:noFill/>
                </a:ln>
                <a:solidFill>
                  <a:srgbClr val="000000"/>
                </a:solidFill>
                <a:effectLst/>
                <a:uLnTx/>
                <a:uFillTx/>
                <a:latin typeface="Arial"/>
                <a:ea typeface="ＭＳ Ｐゴシック"/>
              </a:rPr>
              <a:t>The GPLB process will ensure that the LRCP is always aware of an active and completed switch against services they sell to a customer</a:t>
            </a:r>
          </a:p>
          <a:p>
            <a:pPr marL="0" marR="0" lvl="0" indent="0" algn="l" rtl="0">
              <a:lnSpc>
                <a:spcPct val="120000"/>
              </a:lnSpc>
              <a:spcBef>
                <a:spcPts val="0"/>
              </a:spcBef>
              <a:spcAft>
                <a:spcPts val="0"/>
              </a:spcAft>
              <a:buClr>
                <a:srgbClr val="3F3F3F"/>
              </a:buClr>
              <a:buSzPts val="2000"/>
              <a:buFont typeface="Arial"/>
              <a:buNone/>
            </a:pPr>
            <a:br>
              <a:rPr kumimoji="0" lang="en-GB" sz="2800" b="1" i="0" u="none" strike="noStrike" kern="0" cap="none" spc="0" normalizeH="0" baseline="0" noProof="0" dirty="0">
                <a:ln>
                  <a:noFill/>
                </a:ln>
                <a:solidFill>
                  <a:srgbClr val="4C4C4C"/>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a:ea typeface="ＭＳ Ｐゴシック"/>
              </a:rPr>
              <a:t>- the LRCP must be made aware, by the GRCP, of a switch being initiated that will result in the cessation of service(s)</a:t>
            </a:r>
            <a:br>
              <a:rPr kumimoji="0" lang="en-GB" sz="1700" b="0" i="0" u="none" strike="noStrike" kern="0" cap="none" spc="0" normalizeH="0" baseline="0" noProof="0" dirty="0">
                <a:ln>
                  <a:noFill/>
                </a:ln>
                <a:solidFill>
                  <a:srgbClr val="4C4C4C"/>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a:ea typeface="ＭＳ Ｐゴシック"/>
              </a:rPr>
              <a:t>- these notification must be made </a:t>
            </a:r>
            <a:r>
              <a:rPr lang="en-GB" sz="1700" dirty="0">
                <a:solidFill>
                  <a:srgbClr val="000000"/>
                </a:solidFill>
                <a:latin typeface="Arial"/>
                <a:ea typeface="ＭＳ Ｐゴシック"/>
              </a:rPr>
              <a:t>as soon as is practicable to do so, include </a:t>
            </a:r>
            <a:r>
              <a:rPr kumimoji="0" lang="en-GB" sz="1700" b="0" i="0" u="none" strike="noStrike" kern="0" cap="none" spc="0" normalizeH="0" baseline="0" noProof="0" dirty="0">
                <a:ln>
                  <a:noFill/>
                </a:ln>
                <a:solidFill>
                  <a:srgbClr val="000000"/>
                </a:solidFill>
                <a:effectLst/>
                <a:uLnTx/>
                <a:uFillTx/>
                <a:latin typeface="Arial"/>
                <a:ea typeface="ＭＳ Ｐゴシック"/>
              </a:rPr>
              <a:t>indicative and confirmed dates for switching and inform the LRCP of any changes to those dates</a:t>
            </a:r>
            <a:br>
              <a:rPr kumimoji="0" lang="en-GB" sz="1700" b="0" i="0" u="none" strike="noStrike" kern="0" cap="none" spc="0" normalizeH="0" baseline="0" noProof="0" dirty="0">
                <a:ln>
                  <a:noFill/>
                </a:ln>
                <a:solidFill>
                  <a:srgbClr val="4C4C4C"/>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a:ea typeface="ＭＳ Ｐゴシック"/>
              </a:rPr>
              <a:t>- the LRCP must be made aware of a completed switch (i.e. the customers new service is active and the ‘old’ services are to be ceased)</a:t>
            </a:r>
            <a:br>
              <a:rPr kumimoji="0" lang="en-GB" sz="1700" b="0" i="0" u="none" strike="noStrike" kern="0" cap="none" spc="0" normalizeH="0" baseline="0" noProof="0" dirty="0">
                <a:ln>
                  <a:noFill/>
                </a:ln>
                <a:solidFill>
                  <a:srgbClr val="4C4C4C"/>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a:ea typeface="ＭＳ Ｐゴシック"/>
              </a:rPr>
              <a:t>- the LRCP must be made aware of cancellations of switches</a:t>
            </a:r>
            <a:br>
              <a:rPr kumimoji="0" lang="en-GB" sz="2400" b="0" i="0" u="none" strike="noStrike" kern="0" cap="none" spc="0" normalizeH="0" baseline="0" noProof="0" dirty="0">
                <a:ln>
                  <a:noFill/>
                </a:ln>
                <a:solidFill>
                  <a:srgbClr val="4C4C4C"/>
                </a:solidFill>
                <a:effectLst/>
                <a:uLnTx/>
                <a:uFillTx/>
                <a:latin typeface="Arial" panose="020B0604020202020204" pitchFamily="34" charset="0"/>
                <a:ea typeface="ＭＳ Ｐゴシック" pitchFamily="-107" charset="-128"/>
              </a:rPr>
            </a:br>
            <a:br>
              <a:rPr kumimoji="0" lang="en-GB" sz="1600" b="0" i="0" u="none" strike="noStrike" kern="0" cap="none" spc="0" normalizeH="0" baseline="0" noProof="0" dirty="0">
                <a:ln>
                  <a:noFill/>
                </a:ln>
                <a:solidFill>
                  <a:srgbClr val="4C4C4C"/>
                </a:solidFill>
                <a:effectLst/>
                <a:uLnTx/>
                <a:uFillTx/>
                <a:latin typeface="Arial" panose="020B0604020202020204" pitchFamily="34" charset="0"/>
                <a:ea typeface="ＭＳ Ｐゴシック" pitchFamily="-107" charset="-128"/>
              </a:rPr>
            </a:br>
            <a:r>
              <a:rPr kumimoji="0" lang="en-GB" sz="1600" b="0" i="0" u="none" strike="noStrike" kern="0" cap="none" spc="0" normalizeH="0" baseline="0" noProof="0" dirty="0">
                <a:ln>
                  <a:noFill/>
                </a:ln>
                <a:solidFill>
                  <a:srgbClr val="4C4C4C"/>
                </a:solidFill>
                <a:effectLst/>
                <a:uLnTx/>
                <a:uFillTx/>
                <a:latin typeface="Arial" panose="020B0604020202020204" pitchFamily="34" charset="0"/>
                <a:ea typeface="ＭＳ Ｐゴシック" pitchFamily="-107" charset="-128"/>
              </a:rPr>
              <a:t>			</a:t>
            </a:r>
            <a:endParaRPr lang="en-US" sz="1400" dirty="0"/>
          </a:p>
        </p:txBody>
      </p:sp>
    </p:spTree>
    <p:extLst>
      <p:ext uri="{BB962C8B-B14F-4D97-AF65-F5344CB8AC3E}">
        <p14:creationId xmlns:p14="http://schemas.microsoft.com/office/powerpoint/2010/main" val="1901899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rgbClr val="001146"/>
              </a:buClr>
              <a:buSzPts val="4400"/>
              <a:buFont typeface="Calibri"/>
              <a:buNone/>
            </a:pPr>
            <a:r>
              <a:rPr lang="en-US" sz="3800" b="1" dirty="0">
                <a:latin typeface="+mj-lt"/>
              </a:rPr>
              <a:t>Business</a:t>
            </a:r>
            <a:r>
              <a:rPr lang="en-US" sz="4400" b="1" dirty="0"/>
              <a:t> </a:t>
            </a:r>
            <a:r>
              <a:rPr lang="en-US" sz="3800" b="1" dirty="0">
                <a:latin typeface="+mj-lt"/>
              </a:rPr>
              <a:t>Switching Principles for Industry</a:t>
            </a:r>
            <a:endParaRPr sz="3800" b="1" dirty="0">
              <a:latin typeface="+mj-lt"/>
            </a:endParaRPr>
          </a:p>
        </p:txBody>
      </p:sp>
      <p:sp>
        <p:nvSpPr>
          <p:cNvPr id="140" name="Google Shape;140;p4"/>
          <p:cNvSpPr txBox="1">
            <a:spLocks noGrp="1"/>
          </p:cNvSpPr>
          <p:nvPr>
            <p:ph type="subTitle" idx="4294967295"/>
          </p:nvPr>
        </p:nvSpPr>
        <p:spPr>
          <a:xfrm>
            <a:off x="806447" y="1385152"/>
            <a:ext cx="10969435" cy="3082735"/>
          </a:xfrm>
          <a:prstGeom prst="rect">
            <a:avLst/>
          </a:prstGeom>
          <a:noFill/>
          <a:ln>
            <a:noFill/>
          </a:ln>
        </p:spPr>
        <p:txBody>
          <a:bodyPr spcFirstLastPara="1" wrap="square" lIns="91425" tIns="45700" rIns="91425" bIns="45700" anchor="t" anchorCtr="0">
            <a:noAutofit/>
          </a:bodyPr>
          <a:lstStyle/>
          <a:p>
            <a:pPr marL="342900" marR="0" lvl="0" indent="-342900" algn="l" defTabSz="914400" rtl="0" eaLnBrk="1" fontAlgn="base" latinLnBrk="0" hangingPunct="1">
              <a:lnSpc>
                <a:spcPct val="100000"/>
              </a:lnSpc>
              <a:spcBef>
                <a:spcPct val="20000"/>
              </a:spcBef>
              <a:spcAft>
                <a:spcPct val="0"/>
              </a:spcAft>
              <a:buClr>
                <a:srgbClr val="313332"/>
              </a:buClr>
              <a:buSzPct val="65000"/>
              <a:buFont typeface="Wingdings" pitchFamily="2" charset="2"/>
              <a:buChar char="§"/>
              <a:tabLst/>
              <a:defRPr/>
            </a:pPr>
            <a:r>
              <a:rPr kumimoji="0" lang="en-GB" sz="2400" b="1" i="0" u="none" strike="noStrike" kern="0" cap="none" spc="0" normalizeH="0" baseline="0" noProof="0" dirty="0">
                <a:ln>
                  <a:noFill/>
                </a:ln>
                <a:solidFill>
                  <a:srgbClr val="000000"/>
                </a:solidFill>
                <a:effectLst/>
                <a:uLnTx/>
                <a:uFillTx/>
                <a:latin typeface="Arial"/>
                <a:ea typeface="ＭＳ Ｐゴシック"/>
              </a:rPr>
              <a:t>At the customer’s request ‘concurrent’ services may be legitimately present in certain GPLB process scenarios</a:t>
            </a:r>
            <a:br>
              <a:rPr kumimoji="0" lang="en-GB" sz="2400" b="1" i="0" u="none" strike="noStrike" kern="0" cap="none" spc="0" normalizeH="0" baseline="0" noProof="0" dirty="0">
                <a:ln>
                  <a:noFill/>
                </a:ln>
                <a:solidFill>
                  <a:srgbClr val="000000"/>
                </a:solidFill>
                <a:effectLst/>
                <a:uLnTx/>
                <a:uFillTx/>
                <a:latin typeface="Arial"/>
                <a:ea typeface="ＭＳ Ｐゴシック"/>
              </a:rPr>
            </a:br>
            <a:br>
              <a:rPr kumimoji="0" lang="en-GB" sz="2800" b="1" i="0" u="none" strike="noStrike" kern="0" cap="none" spc="0" normalizeH="0" baseline="0" noProof="0" dirty="0">
                <a:ln>
                  <a:noFill/>
                </a:ln>
                <a:solidFill>
                  <a:srgbClr val="4C4C4C"/>
                </a:solidFill>
                <a:effectLst/>
                <a:uLnTx/>
                <a:uFillTx/>
                <a:latin typeface="Arial" panose="020B0604020202020204" pitchFamily="34" charset="0"/>
                <a:ea typeface="ＭＳ Ｐゴシック" pitchFamily="-107" charset="-128"/>
              </a:rPr>
            </a:br>
            <a:r>
              <a:rPr lang="en-GB" sz="1700" dirty="0">
                <a:solidFill>
                  <a:srgbClr val="000000"/>
                </a:solidFill>
                <a:latin typeface="Arial"/>
                <a:ea typeface="ＭＳ Ｐゴシック"/>
              </a:rPr>
              <a:t>- it is recognised that unlike residential switching, there will be a number of scenarios where-in a customer may be billed for both their ‘old’ and ‘new’ services for a period of time, subject to the customer’s agreement or as defined by their contract with the LRCP</a:t>
            </a:r>
            <a:br>
              <a:rPr lang="en-GB" sz="1700" dirty="0">
                <a:solidFill>
                  <a:srgbClr val="000000"/>
                </a:solidFill>
                <a:latin typeface="Arial"/>
                <a:ea typeface="ＭＳ Ｐゴシック"/>
              </a:rPr>
            </a:br>
            <a:r>
              <a:rPr lang="en-GB" sz="1700" dirty="0">
                <a:solidFill>
                  <a:srgbClr val="000000"/>
                </a:solidFill>
                <a:latin typeface="Arial"/>
                <a:ea typeface="ＭＳ Ｐゴシック"/>
              </a:rPr>
              <a:t>- there will be a best practice maximum limit of 90 calendar days for any ‘concurrent’ billing of services, with scenarios planned to exceed that limit being excluded from GPLB switching process (as they shall be considered as an unlinked provision of new service and a later cessation of another service).</a:t>
            </a:r>
          </a:p>
          <a:p>
            <a:pPr marL="0" marR="0" lvl="0" indent="0" algn="l" defTabSz="914400" rtl="0" eaLnBrk="1" fontAlgn="base" latinLnBrk="0" hangingPunct="1">
              <a:lnSpc>
                <a:spcPct val="100000"/>
              </a:lnSpc>
              <a:spcBef>
                <a:spcPct val="20000"/>
              </a:spcBef>
              <a:spcAft>
                <a:spcPct val="0"/>
              </a:spcAft>
              <a:buClr>
                <a:srgbClr val="313332"/>
              </a:buClr>
              <a:buSzPct val="65000"/>
              <a:buFont typeface="Wingdings" pitchFamily="2" charset="2"/>
              <a:buNone/>
              <a:tabLst/>
              <a:defRPr/>
            </a:pPr>
            <a:r>
              <a:rPr lang="en-GB" sz="1700" dirty="0">
                <a:solidFill>
                  <a:srgbClr val="000000"/>
                </a:solidFill>
                <a:latin typeface="Arial"/>
                <a:ea typeface="ＭＳ Ｐゴシック"/>
              </a:rPr>
              <a:t>   - The above is in addition to and separate from billing for any contractual notice periods</a:t>
            </a:r>
          </a:p>
        </p:txBody>
      </p:sp>
    </p:spTree>
    <p:extLst>
      <p:ext uri="{BB962C8B-B14F-4D97-AF65-F5344CB8AC3E}">
        <p14:creationId xmlns:p14="http://schemas.microsoft.com/office/powerpoint/2010/main" val="3405427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806447" y="1385152"/>
            <a:ext cx="10969435" cy="3082735"/>
          </a:xfrm>
          <a:prstGeom prst="rect">
            <a:avLst/>
          </a:prstGeom>
          <a:noFill/>
          <a:ln>
            <a:noFill/>
          </a:ln>
        </p:spPr>
        <p:txBody>
          <a:bodyPr spcFirstLastPara="1" wrap="square" lIns="91425" tIns="45700" rIns="91425" bIns="45700" anchor="t" anchorCtr="0">
            <a:noAutofit/>
          </a:bodyPr>
          <a:lstStyle/>
          <a:p>
            <a:pPr marL="342900" marR="0" lvl="0" indent="-342900" algn="l" defTabSz="914400" rtl="0" eaLnBrk="1" fontAlgn="base" latinLnBrk="0" hangingPunct="1">
              <a:lnSpc>
                <a:spcPct val="100000"/>
              </a:lnSpc>
              <a:spcBef>
                <a:spcPct val="20000"/>
              </a:spcBef>
              <a:spcAft>
                <a:spcPct val="0"/>
              </a:spcAft>
              <a:buClr>
                <a:srgbClr val="313332"/>
              </a:buClr>
              <a:buSzPct val="65000"/>
              <a:buFont typeface="Wingdings" pitchFamily="2" charset="2"/>
              <a:buChar char="§"/>
              <a:tabLst/>
              <a:defRPr/>
            </a:pPr>
            <a:r>
              <a:rPr kumimoji="0" lang="en-GB" sz="2400" b="1"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At the time of a successful ‘service validation’* between the GRCP and LRCP, it is the recommended that the LRCP notifies their customer of any impacts on service(s) or contracts that are/or are not being switched</a:t>
            </a:r>
            <a:br>
              <a:rPr kumimoji="0" lang="en-GB" sz="2400" b="1"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br>
              <a:rPr kumimoji="0" lang="en-GB" sz="2800" b="1"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this includes, but is not restricted to:</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Services that will be ceased/lost as a result of the proposed switch (e.g. voice recording, CCTV monitoring, Fixed IP, Licences)</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Changes to contract(s) for remaining services</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Outstanding payments for equipment (e.g. VoIP phones, Routers)</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Services that will continue to be charged for (e.g. Licences, EAD services)</a:t>
            </a:r>
            <a:br>
              <a:rPr kumimoji="0" lang="en-GB" sz="24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br>
              <a:rPr kumimoji="0" lang="en-GB" sz="16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br>
              <a:rPr kumimoji="0" lang="en-GB" sz="1600" b="1" i="0" u="none" strike="noStrike" kern="0" cap="none" spc="0" normalizeH="0" baseline="0" noProof="0" dirty="0">
                <a:ln>
                  <a:noFill/>
                </a:ln>
                <a:solidFill>
                  <a:srgbClr val="4C4C4C"/>
                </a:solidFill>
                <a:effectLst/>
                <a:uLnTx/>
                <a:uFillTx/>
                <a:latin typeface="Arial"/>
                <a:ea typeface="ＭＳ Ｐゴシック" pitchFamily="-107" charset="-128"/>
              </a:rPr>
            </a:br>
            <a:r>
              <a:rPr kumimoji="0" lang="en-GB" sz="1600" b="1" i="0" u="none" strike="noStrike" kern="0" cap="none" spc="0" normalizeH="0" baseline="0" noProof="0" dirty="0">
                <a:ln>
                  <a:noFill/>
                </a:ln>
                <a:solidFill>
                  <a:srgbClr val="4C4C4C"/>
                </a:solidFill>
                <a:effectLst/>
                <a:uLnTx/>
                <a:uFillTx/>
                <a:latin typeface="Arial"/>
                <a:ea typeface="ＭＳ Ｐゴシック" pitchFamily="-107" charset="-128"/>
              </a:rPr>
              <a:t>		</a:t>
            </a:r>
            <a:r>
              <a:rPr kumimoji="0" lang="en-GB" sz="900" b="0" i="0" u="none" strike="noStrike" kern="0" cap="none" spc="0" normalizeH="0" baseline="0" noProof="0" dirty="0">
                <a:ln>
                  <a:noFill/>
                </a:ln>
                <a:solidFill>
                  <a:srgbClr val="4C4C4C"/>
                </a:solidFill>
                <a:effectLst/>
                <a:uLnTx/>
                <a:uFillTx/>
                <a:latin typeface="Arial"/>
                <a:ea typeface="ＭＳ Ｐゴシック" pitchFamily="-107" charset="-128"/>
              </a:rPr>
              <a:t>* Service Validation is the process step where GRCP and LRCP confirm the services identified to be switched </a:t>
            </a:r>
            <a:br>
              <a:rPr kumimoji="0" lang="en-GB" sz="900" b="0" i="0" u="none" strike="noStrike" kern="0" cap="none" spc="0" normalizeH="0" baseline="0" noProof="0" dirty="0">
                <a:ln>
                  <a:noFill/>
                </a:ln>
                <a:solidFill>
                  <a:srgbClr val="4C4C4C"/>
                </a:solidFill>
                <a:effectLst/>
                <a:uLnTx/>
                <a:uFillTx/>
                <a:latin typeface="Arial"/>
                <a:ea typeface="ＭＳ Ｐゴシック" pitchFamily="-107" charset="-128"/>
              </a:rPr>
            </a:br>
            <a:br>
              <a:rPr kumimoji="0" lang="en-GB" sz="900" b="0" i="0" u="none" strike="noStrike" kern="0" cap="none" spc="0" normalizeH="0" baseline="0" noProof="0" dirty="0">
                <a:ln>
                  <a:noFill/>
                </a:ln>
                <a:solidFill>
                  <a:srgbClr val="4C4C4C"/>
                </a:solidFill>
                <a:effectLst/>
                <a:uLnTx/>
                <a:uFillTx/>
                <a:latin typeface="Arial"/>
                <a:ea typeface="ＭＳ Ｐゴシック" pitchFamily="-107" charset="-128"/>
              </a:rPr>
            </a:br>
            <a:r>
              <a:rPr kumimoji="0" lang="en-GB" sz="900" b="0" i="0" u="none" strike="noStrike" kern="0" cap="none" spc="0" normalizeH="0" baseline="0" noProof="0" dirty="0">
                <a:ln>
                  <a:noFill/>
                </a:ln>
                <a:solidFill>
                  <a:srgbClr val="4C4C4C"/>
                </a:solidFill>
                <a:effectLst/>
                <a:uLnTx/>
                <a:uFillTx/>
                <a:latin typeface="Arial"/>
                <a:ea typeface="ＭＳ Ｐゴシック" pitchFamily="-107" charset="-128"/>
              </a:rPr>
              <a:t>		</a:t>
            </a:r>
            <a:r>
              <a:rPr kumimoji="0" lang="en-GB" sz="900" b="1" i="0" u="none" strike="noStrike" kern="0" cap="none" spc="0" normalizeH="0" baseline="0" noProof="0" dirty="0">
                <a:ln>
                  <a:noFill/>
                </a:ln>
                <a:solidFill>
                  <a:srgbClr val="4C4C4C"/>
                </a:solidFill>
                <a:effectLst/>
                <a:uLnTx/>
                <a:uFillTx/>
                <a:latin typeface="Arial"/>
                <a:ea typeface="ＭＳ Ｐゴシック" pitchFamily="-107" charset="-128"/>
              </a:rPr>
              <a:t>Note</a:t>
            </a:r>
            <a:r>
              <a:rPr kumimoji="0" lang="en-GB" sz="900" b="0" i="0" u="none" strike="noStrike" kern="0" cap="none" spc="0" normalizeH="0" baseline="0" noProof="0" dirty="0">
                <a:ln>
                  <a:noFill/>
                </a:ln>
                <a:solidFill>
                  <a:srgbClr val="4C4C4C"/>
                </a:solidFill>
                <a:effectLst/>
                <a:uLnTx/>
                <a:uFillTx/>
                <a:latin typeface="Arial"/>
                <a:ea typeface="ＭＳ Ｐゴシック" pitchFamily="-107" charset="-128"/>
              </a:rPr>
              <a:t>: General Condition  A1.3 still applies. </a:t>
            </a:r>
            <a:r>
              <a:rPr kumimoji="0" lang="en-GB" sz="900" b="0" i="0" u="none" strike="noStrike" kern="0" cap="none" spc="0" normalizeH="0" baseline="0" noProof="0" dirty="0">
                <a:ln>
                  <a:noFill/>
                </a:ln>
                <a:solidFill>
                  <a:srgbClr val="4C4C4C"/>
                </a:solidFill>
                <a:effectLst/>
                <a:uLnTx/>
                <a:uFillTx/>
                <a:latin typeface="Arial"/>
                <a:ea typeface="ＭＳ Ｐゴシック" pitchFamily="-107" charset="-128"/>
                <a:hlinkClick r:id="rId3" tooltip="https://www.ofcom.org.uk/__data/assets/pdf_file/0023/256343/unofficial-consolidated-general-conditions-april-2023.pdf"/>
              </a:rPr>
              <a:t>https://www.ofcom.org.uk/__data/assets/pdf_file/0023/256343/unofficial-consolidated-general-conditions-april-2023.pdf</a:t>
            </a:r>
            <a:r>
              <a:rPr kumimoji="0" lang="en-GB" sz="900" b="0" i="0" u="none" strike="noStrike" kern="0" cap="none" spc="0" normalizeH="0" baseline="0" noProof="0" dirty="0">
                <a:ln>
                  <a:noFill/>
                </a:ln>
                <a:solidFill>
                  <a:srgbClr val="4C4C4C"/>
                </a:solidFill>
                <a:effectLst/>
                <a:uLnTx/>
                <a:uFillTx/>
                <a:latin typeface="Arial"/>
                <a:ea typeface="ＭＳ Ｐゴシック" pitchFamily="-107" charset="-128"/>
              </a:rPr>
              <a:t> </a:t>
            </a:r>
          </a:p>
        </p:txBody>
      </p:sp>
    </p:spTree>
    <p:extLst>
      <p:ext uri="{BB962C8B-B14F-4D97-AF65-F5344CB8AC3E}">
        <p14:creationId xmlns:p14="http://schemas.microsoft.com/office/powerpoint/2010/main" val="808644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806447" y="1385152"/>
            <a:ext cx="10969435" cy="308273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3F3F3F"/>
              </a:buClr>
              <a:buSzPts val="2000"/>
              <a:buFont typeface="Arial"/>
              <a:buNone/>
            </a:pPr>
            <a:r>
              <a:rPr kumimoji="0" lang="en-GB" sz="2400" b="1" i="0" u="none" strike="noStrike" kern="0" cap="none" spc="0" normalizeH="0" baseline="0" noProof="0" dirty="0">
                <a:ln>
                  <a:noFill/>
                </a:ln>
                <a:solidFill>
                  <a:srgbClr val="000000"/>
                </a:solidFill>
                <a:effectLst/>
                <a:uLnTx/>
                <a:uFillTx/>
                <a:latin typeface="Arial"/>
                <a:ea typeface="ＭＳ Ｐゴシック"/>
              </a:rPr>
              <a:t>It will be the responsibility of the LRCP to inform their customer of service and contract implications, where these will not automatically be terminated when switching</a:t>
            </a:r>
            <a:br>
              <a:rPr kumimoji="0" lang="en-GB" sz="2400" b="1" i="0" u="none" strike="noStrike" kern="0" cap="none" spc="0" normalizeH="0" baseline="0" noProof="0" dirty="0">
                <a:ln>
                  <a:noFill/>
                </a:ln>
                <a:solidFill>
                  <a:srgbClr val="000000"/>
                </a:solidFill>
                <a:effectLst/>
                <a:uLnTx/>
                <a:uFillTx/>
                <a:latin typeface="Arial"/>
                <a:ea typeface="ＭＳ Ｐゴシック"/>
              </a:rPr>
            </a:br>
            <a:br>
              <a:rPr kumimoji="0" lang="en-GB" sz="2800" b="1" i="0" u="none" strike="noStrike" kern="0" cap="none" spc="0" normalizeH="0" baseline="0" noProof="0" dirty="0">
                <a:ln>
                  <a:noFill/>
                </a:ln>
                <a:solidFill>
                  <a:srgbClr val="4C4C4C"/>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a:ea typeface="ＭＳ Ｐゴシック"/>
              </a:rPr>
              <a:t>- The LRCP will, using the information provided by the GRCP, determine what the implications of a switch will be and clearly inform their customer of this (e.g. licences, hardware, etc)</a:t>
            </a:r>
            <a:br>
              <a:rPr kumimoji="0" lang="en-GB" sz="1700" b="0" i="0" u="none" strike="noStrike" kern="0" cap="none" spc="0" normalizeH="0" baseline="0" noProof="0" dirty="0">
                <a:ln>
                  <a:noFill/>
                </a:ln>
                <a:solidFill>
                  <a:srgbClr val="4C4C4C"/>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a:ea typeface="ＭＳ Ｐゴシック"/>
              </a:rPr>
              <a:t>- It is assumed that the customer is not required to confirm receipt of the switch implications</a:t>
            </a:r>
            <a:endParaRPr lang="en-US" sz="1700" dirty="0"/>
          </a:p>
        </p:txBody>
      </p:sp>
    </p:spTree>
    <p:extLst>
      <p:ext uri="{BB962C8B-B14F-4D97-AF65-F5344CB8AC3E}">
        <p14:creationId xmlns:p14="http://schemas.microsoft.com/office/powerpoint/2010/main" val="2399771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546388" y="1200594"/>
            <a:ext cx="10969435" cy="308273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3F3F3F"/>
              </a:buClr>
              <a:buSzPts val="2000"/>
              <a:buFont typeface="Arial"/>
              <a:buNone/>
            </a:pPr>
            <a:br>
              <a:rPr kumimoji="0" lang="en-GB" sz="2400" b="1" i="0" u="none" strike="noStrike" kern="0" cap="none" spc="0" normalizeH="0" baseline="0" noProof="0" dirty="0">
                <a:ln>
                  <a:noFill/>
                </a:ln>
                <a:solidFill>
                  <a:srgbClr val="000000"/>
                </a:solidFill>
                <a:effectLst/>
                <a:uLnTx/>
                <a:uFillTx/>
                <a:latin typeface="Arial"/>
                <a:ea typeface="ＭＳ Ｐゴシック"/>
              </a:rPr>
            </a:br>
            <a:r>
              <a:rPr kumimoji="0" lang="en-GB" sz="2400" b="1" i="0" u="none" strike="noStrike" kern="0" cap="none" spc="0" normalizeH="0" baseline="0" noProof="0" dirty="0">
                <a:ln>
                  <a:noFill/>
                </a:ln>
                <a:solidFill>
                  <a:srgbClr val="000000"/>
                </a:solidFill>
                <a:effectLst/>
                <a:uLnTx/>
                <a:uFillTx/>
                <a:latin typeface="Arial"/>
                <a:ea typeface="ＭＳ Ｐゴシック"/>
              </a:rPr>
              <a:t>It will be the responsibility of the (end) customer to instruct their provider of changes to services they wish to make, where there are additional services and contracts, not automatically terminated when switching</a:t>
            </a:r>
            <a:br>
              <a:rPr kumimoji="0" lang="en-GB" sz="2400" b="1" i="0" u="none" strike="noStrike" kern="0" cap="none" spc="0" normalizeH="0" baseline="0" noProof="0" dirty="0">
                <a:ln>
                  <a:noFill/>
                </a:ln>
                <a:solidFill>
                  <a:srgbClr val="000000"/>
                </a:solidFill>
                <a:effectLst/>
                <a:uLnTx/>
                <a:uFillTx/>
                <a:latin typeface="Arial"/>
                <a:ea typeface="ＭＳ Ｐゴシック"/>
              </a:rPr>
            </a:br>
            <a:br>
              <a:rPr kumimoji="0" lang="en-GB" sz="2800" b="1" i="0" u="none" strike="noStrike" kern="0" cap="none" spc="0" normalizeH="0" baseline="0" noProof="0" dirty="0">
                <a:ln>
                  <a:noFill/>
                </a:ln>
                <a:solidFill>
                  <a:srgbClr val="4C4C4C"/>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a:ea typeface="ＭＳ Ｐゴシック"/>
              </a:rPr>
              <a:t>- The GRCP should not instruct the LRCP to cease services that are not able to be switched (e.g. Licences, hardware, etc)</a:t>
            </a:r>
            <a:br>
              <a:rPr kumimoji="0" lang="en-GB" sz="1700" b="0" i="0" u="none" strike="noStrike" kern="0" cap="none" spc="0" normalizeH="0" baseline="0" noProof="0" dirty="0">
                <a:ln>
                  <a:noFill/>
                </a:ln>
                <a:solidFill>
                  <a:srgbClr val="4C4C4C"/>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a:ea typeface="ＭＳ Ｐゴシック"/>
              </a:rPr>
              <a:t>- it is the customer’s responsibility, aided by the ‘switch implications’ sent by the LRCP, to manage any services, products or contracts not automatically terminated as a result of switching</a:t>
            </a:r>
            <a:br>
              <a:rPr kumimoji="0" lang="en-GB" sz="1700" b="0" i="0" u="none" strike="noStrike" kern="0" cap="none" spc="0" normalizeH="0" baseline="0" noProof="0" dirty="0">
                <a:ln>
                  <a:noFill/>
                </a:ln>
                <a:solidFill>
                  <a:srgbClr val="000000"/>
                </a:solidFill>
                <a:effectLst/>
                <a:uLnTx/>
                <a:uFillTx/>
                <a:latin typeface="Arial"/>
                <a:ea typeface="ＭＳ Ｐゴシック"/>
              </a:rPr>
            </a:br>
            <a:r>
              <a:rPr kumimoji="0" lang="en-GB" sz="1700" b="0" i="0" u="none" strike="noStrike" kern="0" cap="none" spc="0" normalizeH="0" baseline="0" noProof="0" dirty="0">
                <a:ln>
                  <a:noFill/>
                </a:ln>
                <a:solidFill>
                  <a:srgbClr val="000000"/>
                </a:solidFill>
                <a:effectLst/>
                <a:uLnTx/>
                <a:uFillTx/>
                <a:latin typeface="Arial"/>
                <a:ea typeface="ＭＳ Ｐゴシック"/>
              </a:rPr>
              <a:t>- Providers should make these responsibilities clear to (end) customer in their terms of business</a:t>
            </a:r>
            <a:endParaRPr lang="en-US" sz="1700" dirty="0"/>
          </a:p>
        </p:txBody>
      </p:sp>
    </p:spTree>
    <p:extLst>
      <p:ext uri="{BB962C8B-B14F-4D97-AF65-F5344CB8AC3E}">
        <p14:creationId xmlns:p14="http://schemas.microsoft.com/office/powerpoint/2010/main" val="2322811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algn="l">
              <a:buClr>
                <a:srgbClr val="001146"/>
              </a:buClr>
              <a:buSzPts val="4400"/>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806447" y="1385152"/>
            <a:ext cx="10969435" cy="308273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3F3F3F"/>
              </a:buClr>
              <a:buSzPts val="2000"/>
              <a:buFont typeface="Arial"/>
              <a:buNone/>
            </a:pPr>
            <a:r>
              <a:rPr kumimoji="0" lang="en-GB" sz="2400" b="1"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The LRCP will not frustrate their customer’s wish to switch, nor the actual switching process</a:t>
            </a:r>
            <a:br>
              <a:rPr kumimoji="0" lang="en-GB" sz="2400" b="1"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br>
              <a:rPr kumimoji="0" lang="en-GB" sz="2400" b="1"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the LRCP should act in good faith to assist the GRCP in validating a customer and ensuring the information they provide is up-to-date and accurate</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the LRCP should ensure their (end) customer is informed of any pending switches, including the identity of the GRCP involved and updated of any changes to dates, times or of any cancellations</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these actions should be done in a timely manner and in accordance to any</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SLA and/or Ofcom General Conditions</a:t>
            </a:r>
            <a:endParaRPr lang="en-US" sz="1700" dirty="0"/>
          </a:p>
        </p:txBody>
      </p:sp>
    </p:spTree>
    <p:extLst>
      <p:ext uri="{BB962C8B-B14F-4D97-AF65-F5344CB8AC3E}">
        <p14:creationId xmlns:p14="http://schemas.microsoft.com/office/powerpoint/2010/main" val="3904711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806447" y="1291906"/>
            <a:ext cx="10969435" cy="3175982"/>
          </a:xfrm>
          <a:prstGeom prst="rect">
            <a:avLst/>
          </a:prstGeom>
          <a:noFill/>
          <a:ln>
            <a:noFill/>
          </a:ln>
        </p:spPr>
        <p:txBody>
          <a:bodyPr spcFirstLastPara="1" wrap="square" lIns="91425" tIns="45700" rIns="91425" bIns="45700" anchor="t" anchorCtr="0">
            <a:noAutofit/>
          </a:bodyPr>
          <a:lstStyle/>
          <a:p>
            <a:pPr>
              <a:lnSpc>
                <a:spcPct val="100000"/>
              </a:lnSpc>
            </a:pPr>
            <a:r>
              <a:rPr lang="en-GB" sz="2400" b="1" dirty="0">
                <a:solidFill>
                  <a:srgbClr val="000000"/>
                </a:solidFill>
                <a:latin typeface="Arial" panose="020B0604020202020204" pitchFamily="34" charset="0"/>
              </a:rPr>
              <a:t>The LRCP will not frustrate their customer’s wish to switch, nor the actual switching process</a:t>
            </a:r>
            <a:br>
              <a:rPr lang="en-GB" sz="2400" b="1" dirty="0">
                <a:solidFill>
                  <a:srgbClr val="000000"/>
                </a:solidFill>
                <a:latin typeface="Arial" panose="020B0604020202020204" pitchFamily="34" charset="0"/>
              </a:rPr>
            </a:br>
            <a:br>
              <a:rPr lang="en-GB" sz="3200" b="1" dirty="0">
                <a:solidFill>
                  <a:srgbClr val="000000"/>
                </a:solidFill>
                <a:latin typeface="Arial" panose="020B0604020202020204" pitchFamily="34" charset="0"/>
              </a:rPr>
            </a:br>
            <a:r>
              <a:rPr lang="en-GB" sz="1700" dirty="0">
                <a:solidFill>
                  <a:srgbClr val="000000"/>
                </a:solidFill>
                <a:latin typeface="Arial" panose="020B0604020202020204" pitchFamily="34" charset="0"/>
              </a:rPr>
              <a:t>- switching must be supported, regardless of the process used </a:t>
            </a:r>
            <a:r>
              <a:rPr lang="en-US" sz="1700" dirty="0">
                <a:solidFill>
                  <a:srgbClr val="000000"/>
                </a:solidFill>
                <a:latin typeface="Arial" panose="020B0604020202020204" pitchFamily="34" charset="0"/>
              </a:rPr>
              <a:t>(see </a:t>
            </a:r>
            <a:r>
              <a:rPr lang="en-US" sz="1700" dirty="0" err="1">
                <a:solidFill>
                  <a:srgbClr val="000000"/>
                </a:solidFill>
                <a:latin typeface="Arial" panose="020B0604020202020204" pitchFamily="34" charset="0"/>
              </a:rPr>
              <a:t>Ofcom</a:t>
            </a:r>
            <a:r>
              <a:rPr lang="en-US" sz="1700" dirty="0">
                <a:solidFill>
                  <a:srgbClr val="000000"/>
                </a:solidFill>
                <a:latin typeface="Arial" panose="020B0604020202020204" pitchFamily="34" charset="0"/>
              </a:rPr>
              <a:t> ref:C7.4 paragraph B)*</a:t>
            </a:r>
            <a:br>
              <a:rPr lang="en-US" sz="1700" dirty="0">
                <a:solidFill>
                  <a:srgbClr val="000000"/>
                </a:solidFill>
                <a:latin typeface="Arial" panose="020B0604020202020204" pitchFamily="34" charset="0"/>
              </a:rPr>
            </a:br>
            <a:r>
              <a:rPr lang="en-US" sz="1700" dirty="0">
                <a:solidFill>
                  <a:srgbClr val="000000"/>
                </a:solidFill>
                <a:latin typeface="Arial" panose="020B0604020202020204" pitchFamily="34" charset="0"/>
              </a:rPr>
              <a:t>- The GPLB process will be considered the authoritative process even when existing processes are invoked. </a:t>
            </a:r>
            <a:br>
              <a:rPr lang="en-US" sz="1700" dirty="0">
                <a:solidFill>
                  <a:srgbClr val="000000"/>
                </a:solidFill>
                <a:latin typeface="Arial" panose="020B0604020202020204" pitchFamily="34" charset="0"/>
              </a:rPr>
            </a:br>
            <a:r>
              <a:rPr lang="en-US" sz="1700" dirty="0">
                <a:solidFill>
                  <a:srgbClr val="000000"/>
                </a:solidFill>
                <a:latin typeface="Arial" panose="020B0604020202020204" pitchFamily="34" charset="0"/>
              </a:rPr>
              <a:t>-we are currently reviewing this area alongside the Number Porting community and hope to implement improvements in the Number Porting process, to complement the proposed GPL Business Switching process</a:t>
            </a:r>
          </a:p>
          <a:p>
            <a:pPr marL="0" indent="0">
              <a:buNone/>
            </a:pPr>
            <a:r>
              <a:rPr lang="en-US" sz="1600" dirty="0">
                <a:solidFill>
                  <a:srgbClr val="000000"/>
                </a:solidFill>
                <a:latin typeface="Arial" panose="020B0604020202020204" pitchFamily="34" charset="0"/>
              </a:rPr>
              <a:t>*</a:t>
            </a:r>
            <a:r>
              <a:rPr lang="en-US" sz="2800" dirty="0">
                <a:solidFill>
                  <a:srgbClr val="000000"/>
                </a:solidFill>
                <a:latin typeface="Arial" panose="020B0604020202020204" pitchFamily="34" charset="0"/>
              </a:rPr>
              <a:t> </a:t>
            </a:r>
            <a:r>
              <a:rPr lang="en-GB" sz="1600" dirty="0">
                <a:effectLst/>
                <a:hlinkClick r:id="rId3" tooltip="https://www.ofcom.org.uk/__data/assets/pdf_file/0023/256343/unofficial-consolidated-general-conditions-april-2023.pdf"/>
              </a:rPr>
              <a:t>https://www.ofcom.org.uk/__data/assets/pdf_file/0023/256343/unofficial-consolidated-general-conditions-april-2023.pdf</a:t>
            </a:r>
            <a:r>
              <a:rPr lang="en-GB" sz="1600" dirty="0"/>
              <a:t> </a:t>
            </a:r>
            <a:endParaRPr lang="en-US" sz="1600" dirty="0"/>
          </a:p>
        </p:txBody>
      </p:sp>
    </p:spTree>
    <p:extLst>
      <p:ext uri="{BB962C8B-B14F-4D97-AF65-F5344CB8AC3E}">
        <p14:creationId xmlns:p14="http://schemas.microsoft.com/office/powerpoint/2010/main" val="71683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3"/>
          <p:cNvSpPr txBox="1">
            <a:spLocks noGrp="1"/>
          </p:cNvSpPr>
          <p:nvPr>
            <p:ph type="ctrTitle"/>
          </p:nvPr>
        </p:nvSpPr>
        <p:spPr>
          <a:xfrm>
            <a:off x="936053" y="291377"/>
            <a:ext cx="9311013" cy="1571599"/>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rgbClr val="001146"/>
              </a:buClr>
              <a:buSzPts val="4400"/>
              <a:buFont typeface="Calibri"/>
              <a:buNone/>
            </a:pPr>
            <a:r>
              <a:rPr lang="en-US" sz="3800" b="1" dirty="0">
                <a:latin typeface="+mj-lt"/>
              </a:rPr>
              <a:t>Business Switching Principles for Industry</a:t>
            </a:r>
            <a:br>
              <a:rPr lang="en-US" sz="4400" dirty="0">
                <a:solidFill>
                  <a:srgbClr val="000926"/>
                </a:solidFill>
              </a:rPr>
            </a:br>
            <a:endParaRPr sz="4400" dirty="0">
              <a:solidFill>
                <a:srgbClr val="000926"/>
              </a:solidFill>
            </a:endParaRPr>
          </a:p>
        </p:txBody>
      </p:sp>
      <p:sp>
        <p:nvSpPr>
          <p:cNvPr id="134" name="Google Shape;134;p3"/>
          <p:cNvSpPr txBox="1">
            <a:spLocks noGrp="1"/>
          </p:cNvSpPr>
          <p:nvPr>
            <p:ph type="subTitle" idx="4294967295"/>
          </p:nvPr>
        </p:nvSpPr>
        <p:spPr>
          <a:xfrm>
            <a:off x="819150" y="1508125"/>
            <a:ext cx="10320338" cy="3382963"/>
          </a:xfrm>
          <a:prstGeom prst="rect">
            <a:avLst/>
          </a:prstGeom>
          <a:noFill/>
          <a:ln>
            <a:noFill/>
          </a:ln>
        </p:spPr>
        <p:txBody>
          <a:bodyPr spcFirstLastPara="1" wrap="square" lIns="91425" tIns="45700" rIns="91425" bIns="45700" anchor="t" anchorCtr="0">
            <a:normAutofit/>
          </a:bodyPr>
          <a:lstStyle/>
          <a:p>
            <a:pPr marL="228600" indent="-215265">
              <a:lnSpc>
                <a:spcPct val="120000"/>
              </a:lnSpc>
              <a:spcBef>
                <a:spcPts val="0"/>
              </a:spcBef>
              <a:buClr>
                <a:srgbClr val="525252"/>
              </a:buClr>
              <a:buSzPct val="100000"/>
            </a:pPr>
            <a:r>
              <a:rPr lang="en-GB" sz="2400" b="1" i="0" u="none" strike="noStrike" baseline="0" dirty="0">
                <a:solidFill>
                  <a:srgbClr val="000000"/>
                </a:solidFill>
                <a:latin typeface="Arial"/>
                <a:ea typeface="ＭＳ Ｐゴシック"/>
              </a:rPr>
              <a:t>Objective</a:t>
            </a:r>
            <a:br>
              <a:rPr lang="en-GB" sz="2400" b="1" i="0" u="none" strike="noStrike" baseline="0" dirty="0">
                <a:solidFill>
                  <a:srgbClr val="000000"/>
                </a:solidFill>
                <a:latin typeface="Arial"/>
                <a:ea typeface="ＭＳ Ｐゴシック"/>
              </a:rPr>
            </a:br>
            <a:br>
              <a:rPr lang="en-GB" sz="1700" dirty="0">
                <a:latin typeface="+mn-lt"/>
              </a:rPr>
            </a:br>
            <a:r>
              <a:rPr lang="en-GB" sz="1700" dirty="0">
                <a:latin typeface="+mn-lt"/>
                <a:ea typeface="ＭＳ Ｐゴシック"/>
              </a:rPr>
              <a:t>- </a:t>
            </a:r>
            <a:r>
              <a:rPr lang="en-GB" sz="1700" b="0" i="0" u="none" strike="noStrike" baseline="0" dirty="0">
                <a:solidFill>
                  <a:srgbClr val="000000"/>
                </a:solidFill>
                <a:latin typeface="+mn-lt"/>
                <a:ea typeface="ＭＳ Ｐゴシック"/>
              </a:rPr>
              <a:t>To document the main principles associated to the GPL Business Switching process (identified as ‘</a:t>
            </a:r>
            <a:r>
              <a:rPr lang="en-GB" sz="1700" dirty="0">
                <a:solidFill>
                  <a:srgbClr val="000000"/>
                </a:solidFill>
                <a:latin typeface="+mn-lt"/>
                <a:ea typeface="ＭＳ Ｐゴシック"/>
              </a:rPr>
              <a:t>GPLB process</a:t>
            </a:r>
            <a:r>
              <a:rPr lang="en-GB" sz="1700" b="0" i="0" u="none" strike="noStrike" baseline="0" dirty="0">
                <a:solidFill>
                  <a:srgbClr val="000000"/>
                </a:solidFill>
                <a:latin typeface="+mn-lt"/>
                <a:ea typeface="ＭＳ Ｐゴシック"/>
              </a:rPr>
              <a:t>’ from this point onwards) in order to create a guide for all GPL Business process users and design teams</a:t>
            </a:r>
            <a:br>
              <a:rPr lang="en-GB" sz="2800" b="1" dirty="0"/>
            </a:br>
            <a:br>
              <a:rPr lang="en-GB" sz="1600" dirty="0"/>
            </a:br>
            <a:endParaRPr lang="en-GB" sz="1600" dirty="0"/>
          </a:p>
          <a:p>
            <a:pPr marL="228600" marR="0" lvl="0" indent="-215265" algn="l" rtl="0">
              <a:lnSpc>
                <a:spcPct val="120000"/>
              </a:lnSpc>
              <a:spcBef>
                <a:spcPts val="0"/>
              </a:spcBef>
              <a:spcAft>
                <a:spcPts val="0"/>
              </a:spcAft>
              <a:buClr>
                <a:srgbClr val="525252"/>
              </a:buClr>
              <a:buSzPct val="100000"/>
              <a:buFont typeface="Arial"/>
              <a:buChar char="•"/>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806447" y="1291906"/>
            <a:ext cx="10969435" cy="3175982"/>
          </a:xfrm>
          <a:prstGeom prst="rect">
            <a:avLst/>
          </a:prstGeom>
          <a:noFill/>
          <a:ln>
            <a:noFill/>
          </a:ln>
        </p:spPr>
        <p:txBody>
          <a:bodyPr spcFirstLastPara="1" wrap="square" lIns="91425" tIns="45700" rIns="91425" bIns="45700" anchor="t" anchorCtr="0">
            <a:noAutofit/>
          </a:bodyPr>
          <a:lstStyle/>
          <a:p>
            <a:pPr>
              <a:lnSpc>
                <a:spcPct val="100000"/>
              </a:lnSpc>
            </a:pPr>
            <a:r>
              <a:rPr lang="en-GB" sz="2400" b="1" dirty="0">
                <a:solidFill>
                  <a:srgbClr val="000000"/>
                </a:solidFill>
                <a:latin typeface="Arial" panose="020B0604020202020204" pitchFamily="34" charset="0"/>
              </a:rPr>
              <a:t>It is the responsibility of the GRCP to tell the LRCP when the switch is completed. </a:t>
            </a:r>
            <a:br>
              <a:rPr lang="en-GB" sz="2400" b="1" dirty="0">
                <a:solidFill>
                  <a:srgbClr val="000000"/>
                </a:solidFill>
                <a:latin typeface="Arial" panose="020B0604020202020204" pitchFamily="34" charset="0"/>
              </a:rPr>
            </a:br>
            <a:br>
              <a:rPr lang="en-GB" sz="1800" b="1" dirty="0">
                <a:solidFill>
                  <a:srgbClr val="000000"/>
                </a:solidFill>
                <a:latin typeface="Arial" panose="020B0604020202020204" pitchFamily="34" charset="0"/>
              </a:rPr>
            </a:b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GRCP should confirm that the switch has completed, and services are ready to be ceased or cancelled by the LRCP as soon as practicable to do so.</a:t>
            </a:r>
            <a:endParaRPr lang="en-US" sz="1600" dirty="0"/>
          </a:p>
        </p:txBody>
      </p:sp>
    </p:spTree>
    <p:extLst>
      <p:ext uri="{BB962C8B-B14F-4D97-AF65-F5344CB8AC3E}">
        <p14:creationId xmlns:p14="http://schemas.microsoft.com/office/powerpoint/2010/main" val="102425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solidFill>
                <a:srgbClr val="000926"/>
              </a:solidFill>
              <a:latin typeface="+mj-lt"/>
            </a:endParaRPr>
          </a:p>
        </p:txBody>
      </p:sp>
      <p:sp>
        <p:nvSpPr>
          <p:cNvPr id="140" name="Google Shape;140;p4"/>
          <p:cNvSpPr txBox="1">
            <a:spLocks noGrp="1"/>
          </p:cNvSpPr>
          <p:nvPr>
            <p:ph type="subTitle" idx="4294967295"/>
          </p:nvPr>
        </p:nvSpPr>
        <p:spPr>
          <a:xfrm>
            <a:off x="806447" y="1291906"/>
            <a:ext cx="10969435" cy="3175982"/>
          </a:xfrm>
          <a:prstGeom prst="rect">
            <a:avLst/>
          </a:prstGeom>
          <a:noFill/>
          <a:ln>
            <a:noFill/>
          </a:ln>
        </p:spPr>
        <p:txBody>
          <a:bodyPr spcFirstLastPara="1" wrap="square" lIns="91425" tIns="45700" rIns="91425" bIns="45700" anchor="t" anchorCtr="0">
            <a:noAutofit/>
          </a:bodyPr>
          <a:lstStyle/>
          <a:p>
            <a:pPr>
              <a:lnSpc>
                <a:spcPct val="100000"/>
              </a:lnSpc>
            </a:pPr>
            <a:r>
              <a:rPr lang="en-GB" sz="2400" b="1" dirty="0">
                <a:solidFill>
                  <a:srgbClr val="000000"/>
                </a:solidFill>
                <a:latin typeface="Arial"/>
                <a:ea typeface="ＭＳ Ｐゴシック"/>
              </a:rPr>
              <a:t>Emergency Service Restoration</a:t>
            </a:r>
            <a:br>
              <a:rPr lang="en-GB" sz="2400" b="1" dirty="0">
                <a:solidFill>
                  <a:srgbClr val="000000"/>
                </a:solidFill>
                <a:latin typeface="Arial"/>
                <a:ea typeface="ＭＳ Ｐゴシック"/>
              </a:rPr>
            </a:br>
            <a:br>
              <a:rPr lang="en-GB" sz="2400" b="1" dirty="0">
                <a:solidFill>
                  <a:srgbClr val="000000"/>
                </a:solidFill>
                <a:latin typeface="Arial"/>
                <a:ea typeface="ＭＳ Ｐゴシック"/>
              </a:rPr>
            </a:br>
            <a:r>
              <a:rPr lang="en-GB" sz="1700" dirty="0">
                <a:solidFill>
                  <a:srgbClr val="000000"/>
                </a:solidFill>
                <a:latin typeface="Arial"/>
                <a:ea typeface="ＭＳ Ｐゴシック"/>
              </a:rPr>
              <a:t>- If a customer loses service as a result of a switch, the GRCP and if appropriate the LRCP will work to provide service to the end customer in a timely manner.   </a:t>
            </a:r>
            <a:br>
              <a:rPr lang="en-GB" sz="1700" dirty="0">
                <a:solidFill>
                  <a:srgbClr val="000000"/>
                </a:solidFill>
                <a:latin typeface="Arial"/>
                <a:ea typeface="ＭＳ Ｐゴシック"/>
              </a:rPr>
            </a:br>
            <a:r>
              <a:rPr lang="en-GB" sz="1700" dirty="0">
                <a:solidFill>
                  <a:srgbClr val="000000"/>
                </a:solidFill>
                <a:latin typeface="Arial"/>
                <a:ea typeface="ＭＳ Ｐゴシック"/>
              </a:rPr>
              <a:t>- Every provider will need to make sure that their contact details for Emergency Service Restoration are published and maintained.</a:t>
            </a:r>
            <a:br>
              <a:rPr lang="en-GB" sz="1700" dirty="0">
                <a:solidFill>
                  <a:srgbClr val="000000"/>
                </a:solidFill>
                <a:latin typeface="Arial"/>
                <a:ea typeface="ＭＳ Ｐゴシック"/>
              </a:rPr>
            </a:br>
            <a:r>
              <a:rPr lang="en-GB" sz="1700" dirty="0">
                <a:solidFill>
                  <a:srgbClr val="000000"/>
                </a:solidFill>
                <a:latin typeface="Arial"/>
                <a:ea typeface="ＭＳ Ｐゴシック"/>
              </a:rPr>
              <a:t>- It is recognised that every switch will be unique and any resulting (end) customer service issues equally unique and therefore a one size fits all process is not practical. However, it is expected that every CP will be able to demonstrate how they would approach resolving any service issues as a result of a switch.  </a:t>
            </a:r>
            <a:br>
              <a:rPr lang="en-GB" sz="1600" dirty="0">
                <a:latin typeface="Arial"/>
                <a:ea typeface="ＭＳ Ｐゴシック"/>
              </a:rPr>
            </a:br>
            <a:endParaRPr lang="en-US" sz="1600" dirty="0"/>
          </a:p>
        </p:txBody>
      </p:sp>
    </p:spTree>
    <p:extLst>
      <p:ext uri="{BB962C8B-B14F-4D97-AF65-F5344CB8AC3E}">
        <p14:creationId xmlns:p14="http://schemas.microsoft.com/office/powerpoint/2010/main" val="4105145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rgbClr val="001146"/>
              </a:buClr>
              <a:buSzPts val="4400"/>
              <a:buFont typeface="Calibri"/>
              <a:buNone/>
            </a:pPr>
            <a:r>
              <a:rPr lang="en-US" sz="4400" b="1" dirty="0"/>
              <a:t>Business Switching Principles for Industry</a:t>
            </a:r>
            <a:endParaRPr sz="4400" b="1" dirty="0">
              <a:solidFill>
                <a:srgbClr val="000926"/>
              </a:solidFill>
            </a:endParaRPr>
          </a:p>
        </p:txBody>
      </p:sp>
      <p:sp>
        <p:nvSpPr>
          <p:cNvPr id="140" name="Google Shape;140;p4"/>
          <p:cNvSpPr txBox="1">
            <a:spLocks noGrp="1"/>
          </p:cNvSpPr>
          <p:nvPr>
            <p:ph type="subTitle" idx="4294967295"/>
          </p:nvPr>
        </p:nvSpPr>
        <p:spPr>
          <a:xfrm>
            <a:off x="806447" y="1291906"/>
            <a:ext cx="10969435" cy="3175982"/>
          </a:xfrm>
          <a:prstGeom prst="rect">
            <a:avLst/>
          </a:prstGeom>
          <a:noFill/>
          <a:ln>
            <a:noFill/>
          </a:ln>
        </p:spPr>
        <p:txBody>
          <a:bodyPr spcFirstLastPara="1" wrap="square" lIns="91425" tIns="45700" rIns="91425" bIns="45700" anchor="t" anchorCtr="0">
            <a:noAutofit/>
          </a:bodyPr>
          <a:lstStyle/>
          <a:p>
            <a:pPr marL="0" indent="0">
              <a:buNone/>
            </a:pPr>
            <a:endParaRPr lang="en-US" sz="2800" dirty="0">
              <a:solidFill>
                <a:srgbClr val="000000"/>
              </a:solidFill>
              <a:latin typeface="Arial" panose="020B0604020202020204" pitchFamily="34" charset="0"/>
            </a:endParaRPr>
          </a:p>
          <a:p>
            <a:pPr>
              <a:lnSpc>
                <a:spcPct val="100000"/>
              </a:lnSpc>
            </a:pPr>
            <a:r>
              <a:rPr lang="en-GB" sz="2400" b="1" dirty="0">
                <a:latin typeface="Arial"/>
                <a:ea typeface="ＭＳ Ｐゴシック"/>
              </a:rPr>
              <a:t>The GPLB process will include a robust procedure to pause switching and resolve disputes, raised by the (end) customer with the LRCP</a:t>
            </a:r>
            <a:br>
              <a:rPr lang="en-GB" sz="2400" b="1" dirty="0">
                <a:latin typeface="Arial"/>
                <a:ea typeface="ＭＳ Ｐゴシック"/>
              </a:rPr>
            </a:br>
            <a:br>
              <a:rPr lang="en-GB" sz="2400" b="1" dirty="0">
                <a:latin typeface="Arial"/>
                <a:ea typeface="ＭＳ Ｐゴシック"/>
              </a:rPr>
            </a:br>
            <a:r>
              <a:rPr lang="en-GB" sz="1700" dirty="0">
                <a:latin typeface="Arial"/>
                <a:ea typeface="ＭＳ Ｐゴシック"/>
              </a:rPr>
              <a:t>-</a:t>
            </a:r>
            <a:r>
              <a:rPr lang="en-GB" sz="1700" dirty="0">
                <a:solidFill>
                  <a:srgbClr val="000000"/>
                </a:solidFill>
                <a:latin typeface="Arial"/>
                <a:ea typeface="ＭＳ Ｐゴシック"/>
              </a:rPr>
              <a:t>The LRCP will have the capability to pause a switch if the (end) customer contacts them with concerns related to the switch, avoiding the need to cancel the order and resubmit.</a:t>
            </a:r>
            <a:br>
              <a:rPr lang="en-GB" sz="1700" dirty="0">
                <a:solidFill>
                  <a:srgbClr val="000000"/>
                </a:solidFill>
                <a:latin typeface="Arial"/>
                <a:ea typeface="ＭＳ Ｐゴシック"/>
              </a:rPr>
            </a:br>
            <a:r>
              <a:rPr lang="en-GB" sz="1700" dirty="0">
                <a:solidFill>
                  <a:srgbClr val="000000"/>
                </a:solidFill>
                <a:latin typeface="Arial"/>
                <a:ea typeface="ＭＳ Ｐゴシック"/>
              </a:rPr>
              <a:t> -The LRCP,GRCP and customer will collaborate to resolve errors or omissions to either successfully complete the switch or with agreement for the GRCP to terminate the switch.</a:t>
            </a:r>
            <a:endParaRPr lang="en-US" sz="1700" dirty="0">
              <a:solidFill>
                <a:srgbClr val="000000"/>
              </a:solidFill>
              <a:latin typeface="Arial" panose="020B0604020202020204" pitchFamily="34" charset="0"/>
            </a:endParaRPr>
          </a:p>
          <a:p>
            <a:pPr marL="0" indent="0">
              <a:buNone/>
            </a:pPr>
            <a:endParaRPr lang="en-US" sz="1600" dirty="0"/>
          </a:p>
        </p:txBody>
      </p:sp>
    </p:spTree>
    <p:extLst>
      <p:ext uri="{BB962C8B-B14F-4D97-AF65-F5344CB8AC3E}">
        <p14:creationId xmlns:p14="http://schemas.microsoft.com/office/powerpoint/2010/main" val="2311677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solidFill>
                <a:srgbClr val="000926"/>
              </a:solidFill>
              <a:latin typeface="+mj-lt"/>
            </a:endParaRPr>
          </a:p>
        </p:txBody>
      </p:sp>
      <p:sp>
        <p:nvSpPr>
          <p:cNvPr id="140" name="Google Shape;140;p4"/>
          <p:cNvSpPr txBox="1">
            <a:spLocks noGrp="1"/>
          </p:cNvSpPr>
          <p:nvPr>
            <p:ph type="subTitle" idx="4294967295"/>
          </p:nvPr>
        </p:nvSpPr>
        <p:spPr>
          <a:xfrm>
            <a:off x="806447" y="1291906"/>
            <a:ext cx="10969435" cy="3175982"/>
          </a:xfrm>
          <a:prstGeom prst="rect">
            <a:avLst/>
          </a:prstGeom>
          <a:noFill/>
          <a:ln>
            <a:noFill/>
          </a:ln>
        </p:spPr>
        <p:txBody>
          <a:bodyPr spcFirstLastPara="1" wrap="square" lIns="91425" tIns="45700" rIns="91425" bIns="45700" anchor="t" anchorCtr="0">
            <a:noAutofit/>
          </a:bodyPr>
          <a:lstStyle/>
          <a:p>
            <a:pPr>
              <a:lnSpc>
                <a:spcPct val="100000"/>
              </a:lnSpc>
            </a:pPr>
            <a:r>
              <a:rPr lang="en-GB" sz="2400" b="1" dirty="0">
                <a:latin typeface="Arial"/>
                <a:ea typeface="ＭＳ Ｐゴシック"/>
              </a:rPr>
              <a:t>The GPLB process will include a robust procedure to pause switching and resolve disputes, raised by the (end) customer with the LRCP</a:t>
            </a:r>
            <a:r>
              <a:rPr lang="en-GB" sz="2400" dirty="0">
                <a:latin typeface="Arial"/>
                <a:ea typeface="ＭＳ Ｐゴシック"/>
              </a:rPr>
              <a:t>. </a:t>
            </a:r>
            <a:br>
              <a:rPr lang="en-GB" sz="2400" dirty="0">
                <a:latin typeface="Arial"/>
                <a:ea typeface="ＭＳ Ｐゴシック"/>
              </a:rPr>
            </a:br>
            <a:br>
              <a:rPr lang="en-GB" sz="2800" dirty="0">
                <a:latin typeface="Arial"/>
                <a:ea typeface="ＭＳ Ｐゴシック"/>
              </a:rPr>
            </a:br>
            <a:r>
              <a:rPr lang="en-GB" sz="1700" dirty="0">
                <a:solidFill>
                  <a:srgbClr val="000000"/>
                </a:solidFill>
                <a:latin typeface="Arial"/>
                <a:ea typeface="ＭＳ Ｐゴシック"/>
              </a:rPr>
              <a:t>-The GRCP has the responsibility to use the GPLB process effectively ensuring that customer authority is confirmed through the switch validation process alongside services to be switched, minimising any need for the LRC to invoke the pause process other than in very rare circumstances</a:t>
            </a:r>
            <a:br>
              <a:rPr lang="en-GB" sz="1700" dirty="0">
                <a:solidFill>
                  <a:srgbClr val="000000"/>
                </a:solidFill>
                <a:latin typeface="Arial"/>
                <a:ea typeface="ＭＳ Ｐゴシック"/>
              </a:rPr>
            </a:br>
            <a:r>
              <a:rPr lang="en-GB" sz="1700" dirty="0">
                <a:solidFill>
                  <a:srgbClr val="000000"/>
                </a:solidFill>
                <a:latin typeface="Arial"/>
                <a:ea typeface="ＭＳ Ｐゴシック"/>
              </a:rPr>
              <a:t>-The pause process must not be used as a backup or work around and its use will be monitored</a:t>
            </a:r>
            <a:endParaRPr lang="en-US" sz="1700" dirty="0"/>
          </a:p>
        </p:txBody>
      </p:sp>
    </p:spTree>
    <p:extLst>
      <p:ext uri="{BB962C8B-B14F-4D97-AF65-F5344CB8AC3E}">
        <p14:creationId xmlns:p14="http://schemas.microsoft.com/office/powerpoint/2010/main" val="1499195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solidFill>
                <a:srgbClr val="000926"/>
              </a:solidFill>
              <a:latin typeface="+mj-lt"/>
            </a:endParaRPr>
          </a:p>
        </p:txBody>
      </p:sp>
      <p:sp>
        <p:nvSpPr>
          <p:cNvPr id="140" name="Google Shape;140;p4"/>
          <p:cNvSpPr txBox="1">
            <a:spLocks noGrp="1"/>
          </p:cNvSpPr>
          <p:nvPr>
            <p:ph type="subTitle" idx="4294967295"/>
          </p:nvPr>
        </p:nvSpPr>
        <p:spPr>
          <a:xfrm>
            <a:off x="806447" y="1291906"/>
            <a:ext cx="10969435" cy="3175982"/>
          </a:xfrm>
          <a:prstGeom prst="rect">
            <a:avLst/>
          </a:prstGeom>
          <a:noFill/>
          <a:ln>
            <a:noFill/>
          </a:ln>
        </p:spPr>
        <p:txBody>
          <a:bodyPr spcFirstLastPara="1" wrap="square" lIns="91425" tIns="45700" rIns="91425" bIns="45700" anchor="t" anchorCtr="0">
            <a:noAutofit/>
          </a:bodyPr>
          <a:lstStyle/>
          <a:p>
            <a:pPr>
              <a:lnSpc>
                <a:spcPct val="100000"/>
              </a:lnSpc>
            </a:pPr>
            <a:r>
              <a:rPr lang="en-GB" sz="2400" b="1" dirty="0">
                <a:solidFill>
                  <a:srgbClr val="000000"/>
                </a:solidFill>
                <a:latin typeface="Arial" panose="020B0604020202020204" pitchFamily="34" charset="0"/>
              </a:rPr>
              <a:t>In-life process management and dispute resolutions</a:t>
            </a:r>
            <a:br>
              <a:rPr lang="en-GB" sz="2400" b="1" dirty="0">
                <a:solidFill>
                  <a:srgbClr val="000000"/>
                </a:solidFill>
                <a:latin typeface="Arial" panose="020B0604020202020204" pitchFamily="34" charset="0"/>
              </a:rPr>
            </a:br>
            <a:br>
              <a:rPr lang="en-GB" sz="2400" b="1" dirty="0">
                <a:solidFill>
                  <a:srgbClr val="000000"/>
                </a:solidFill>
                <a:latin typeface="Arial" panose="020B0604020202020204" pitchFamily="34" charset="0"/>
              </a:rPr>
            </a:br>
            <a:r>
              <a:rPr lang="en-GB" sz="1700" dirty="0">
                <a:solidFill>
                  <a:srgbClr val="000000"/>
                </a:solidFill>
                <a:latin typeface="Arial" panose="020B0604020202020204" pitchFamily="34" charset="0"/>
              </a:rPr>
              <a:t>-It is not the role of the GPLB-SG to manage disputes between CPs regarding regulatory obligations or legal disputes.</a:t>
            </a:r>
            <a:br>
              <a:rPr lang="en-GB" sz="1700" dirty="0">
                <a:solidFill>
                  <a:srgbClr val="000000"/>
                </a:solidFill>
                <a:latin typeface="Arial" panose="020B0604020202020204" pitchFamily="34" charset="0"/>
              </a:rPr>
            </a:br>
            <a:r>
              <a:rPr lang="en-GB" sz="1700" dirty="0">
                <a:solidFill>
                  <a:srgbClr val="000000"/>
                </a:solidFill>
                <a:latin typeface="Arial" panose="020B0604020202020204" pitchFamily="34" charset="0"/>
              </a:rPr>
              <a:t>-It is expected that the GRCP and the LRCP will work together to meet any compensation obligations. It is not the responsibility of the (end) customer to resolve any disputes</a:t>
            </a:r>
            <a:endParaRPr lang="en-US" sz="1600" dirty="0"/>
          </a:p>
        </p:txBody>
      </p:sp>
    </p:spTree>
    <p:extLst>
      <p:ext uri="{BB962C8B-B14F-4D97-AF65-F5344CB8AC3E}">
        <p14:creationId xmlns:p14="http://schemas.microsoft.com/office/powerpoint/2010/main" val="3977091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prstGeom prst="rect">
            <a:avLst/>
          </a:prstGeom>
          <a:noFill/>
          <a:ln>
            <a:noFill/>
          </a:ln>
        </p:spPr>
        <p:txBody>
          <a:bodyPr spcFirstLastPara="1" wrap="square" lIns="91425" tIns="45700" rIns="91425" bIns="45700" anchor="b" anchorCtr="0">
            <a:normAutofit fontScale="90000"/>
          </a:bodyPr>
          <a:lstStyle/>
          <a:p>
            <a:pPr lvl="0" algn="l">
              <a:buClr>
                <a:srgbClr val="001146"/>
              </a:buClr>
              <a:buSzPts val="4400"/>
            </a:pPr>
            <a:br>
              <a:rPr lang="en-US" sz="3400" b="1" dirty="0">
                <a:solidFill>
                  <a:srgbClr val="000926"/>
                </a:solidFill>
                <a:latin typeface="+mj-lt"/>
              </a:rPr>
            </a:br>
            <a:br>
              <a:rPr lang="en-US" sz="3400" b="1" dirty="0">
                <a:solidFill>
                  <a:srgbClr val="000926"/>
                </a:solidFill>
                <a:latin typeface="+mj-lt"/>
              </a:rPr>
            </a:br>
            <a:br>
              <a:rPr lang="en-US" sz="3400" b="1" dirty="0">
                <a:solidFill>
                  <a:srgbClr val="000926"/>
                </a:solidFill>
                <a:latin typeface="+mj-lt"/>
              </a:rPr>
            </a:br>
            <a:br>
              <a:rPr lang="en-US" sz="3400" b="1" dirty="0">
                <a:solidFill>
                  <a:srgbClr val="000926"/>
                </a:solidFill>
                <a:latin typeface="+mj-lt"/>
              </a:rPr>
            </a:br>
            <a:br>
              <a:rPr lang="en-US" sz="3400" b="1" dirty="0">
                <a:solidFill>
                  <a:srgbClr val="000926"/>
                </a:solidFill>
                <a:latin typeface="+mj-lt"/>
              </a:rPr>
            </a:br>
            <a:br>
              <a:rPr lang="en-US" sz="3400" b="1" dirty="0">
                <a:solidFill>
                  <a:srgbClr val="000926"/>
                </a:solidFill>
                <a:latin typeface="+mj-lt"/>
              </a:rPr>
            </a:br>
            <a:br>
              <a:rPr lang="en-US" sz="3400" b="1" dirty="0">
                <a:solidFill>
                  <a:srgbClr val="000926"/>
                </a:solidFill>
                <a:latin typeface="+mj-lt"/>
              </a:rPr>
            </a:br>
            <a:br>
              <a:rPr lang="en-US" sz="3400" b="1" dirty="0">
                <a:solidFill>
                  <a:srgbClr val="000926"/>
                </a:solidFill>
                <a:latin typeface="+mj-lt"/>
              </a:rPr>
            </a:br>
            <a:r>
              <a:rPr lang="en-US" sz="3400" b="1" dirty="0">
                <a:solidFill>
                  <a:srgbClr val="000926"/>
                </a:solidFill>
                <a:latin typeface="+mj-lt"/>
              </a:rPr>
              <a:t>			</a:t>
            </a:r>
            <a:r>
              <a:rPr lang="en-US" sz="3800" b="1" dirty="0">
                <a:solidFill>
                  <a:srgbClr val="000926"/>
                </a:solidFill>
                <a:latin typeface="+mj-lt"/>
              </a:rPr>
              <a:t>	</a:t>
            </a:r>
            <a:r>
              <a:rPr lang="en-US" sz="3800" b="1" dirty="0">
                <a:solidFill>
                  <a:schemeClr val="bg1"/>
                </a:solidFill>
                <a:latin typeface="+mj-lt"/>
              </a:rPr>
              <a:t>Thank You </a:t>
            </a:r>
            <a:br>
              <a:rPr lang="en-US" sz="3400" b="1" dirty="0">
                <a:solidFill>
                  <a:srgbClr val="000926"/>
                </a:solidFill>
                <a:latin typeface="+mj-lt"/>
              </a:rPr>
            </a:br>
            <a:endParaRPr sz="3400" b="1" dirty="0">
              <a:solidFill>
                <a:srgbClr val="000926"/>
              </a:solidFill>
              <a:latin typeface="+mj-lt"/>
            </a:endParaRPr>
          </a:p>
        </p:txBody>
      </p:sp>
      <p:sp>
        <p:nvSpPr>
          <p:cNvPr id="140" name="Google Shape;140;p4"/>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50800" indent="0"/>
            <a:br>
              <a:rPr kumimoji="0" lang="en-GB" sz="24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br>
              <a:rPr lang="en-US" sz="3400" b="1" dirty="0">
                <a:solidFill>
                  <a:srgbClr val="000926"/>
                </a:solidFill>
                <a:latin typeface="+mj-lt"/>
              </a:rPr>
            </a:br>
            <a:endParaRPr lang="en-US" sz="3400" dirty="0"/>
          </a:p>
        </p:txBody>
      </p:sp>
    </p:spTree>
    <p:extLst>
      <p:ext uri="{BB962C8B-B14F-4D97-AF65-F5344CB8AC3E}">
        <p14:creationId xmlns:p14="http://schemas.microsoft.com/office/powerpoint/2010/main" val="3135966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3"/>
          <p:cNvSpPr txBox="1">
            <a:spLocks noGrp="1"/>
          </p:cNvSpPr>
          <p:nvPr>
            <p:ph type="ctrTitle"/>
          </p:nvPr>
        </p:nvSpPr>
        <p:spPr>
          <a:xfrm>
            <a:off x="936053" y="291377"/>
            <a:ext cx="9311013" cy="1571599"/>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4400" dirty="0">
                <a:solidFill>
                  <a:srgbClr val="001146"/>
                </a:solidFill>
              </a:rPr>
              <a:t> </a:t>
            </a:r>
            <a:r>
              <a:rPr lang="en-US" sz="3400" b="1" dirty="0">
                <a:latin typeface="+mj-lt"/>
              </a:rPr>
              <a:t>Business Switching Principles for Industry</a:t>
            </a:r>
            <a:br>
              <a:rPr lang="en-US" sz="4400" dirty="0">
                <a:solidFill>
                  <a:srgbClr val="000926"/>
                </a:solidFill>
              </a:rPr>
            </a:br>
            <a:endParaRPr sz="4400" dirty="0">
              <a:solidFill>
                <a:srgbClr val="000926"/>
              </a:solidFill>
            </a:endParaRPr>
          </a:p>
        </p:txBody>
      </p:sp>
      <p:sp>
        <p:nvSpPr>
          <p:cNvPr id="134" name="Google Shape;134;p3"/>
          <p:cNvSpPr txBox="1">
            <a:spLocks noGrp="1"/>
          </p:cNvSpPr>
          <p:nvPr>
            <p:ph type="subTitle" idx="4294967295"/>
          </p:nvPr>
        </p:nvSpPr>
        <p:spPr>
          <a:xfrm>
            <a:off x="819803" y="1507505"/>
            <a:ext cx="10320000" cy="3383472"/>
          </a:xfrm>
          <a:prstGeom prst="rect">
            <a:avLst/>
          </a:prstGeom>
          <a:noFill/>
          <a:ln>
            <a:noFill/>
          </a:ln>
        </p:spPr>
        <p:txBody>
          <a:bodyPr spcFirstLastPara="1" wrap="square" lIns="91425" tIns="45700" rIns="91425" bIns="45700" anchor="t" anchorCtr="0">
            <a:normAutofit fontScale="32500" lnSpcReduction="20000"/>
          </a:bodyPr>
          <a:lstStyle/>
          <a:p>
            <a:pPr marL="228600" indent="-215265">
              <a:lnSpc>
                <a:spcPct val="120000"/>
              </a:lnSpc>
              <a:spcBef>
                <a:spcPts val="0"/>
              </a:spcBef>
              <a:buClr>
                <a:srgbClr val="525252"/>
              </a:buClr>
              <a:buSzPct val="100000"/>
            </a:pPr>
            <a:r>
              <a:rPr lang="en-GB" sz="7400" b="1" dirty="0">
                <a:solidFill>
                  <a:srgbClr val="000000"/>
                </a:solidFill>
                <a:latin typeface="Arial"/>
                <a:ea typeface="ＭＳ Ｐゴシック"/>
              </a:rPr>
              <a:t>Only NBICS and IAS are in scope of the Ofcom general conditions for GPL switching</a:t>
            </a:r>
            <a:br>
              <a:rPr lang="en-GB" sz="7400" b="1" dirty="0">
                <a:solidFill>
                  <a:srgbClr val="000000"/>
                </a:solidFill>
                <a:latin typeface="Arial"/>
                <a:ea typeface="ＭＳ Ｐゴシック"/>
              </a:rPr>
            </a:br>
            <a:br>
              <a:rPr lang="en-GB" sz="3600" b="1" dirty="0">
                <a:solidFill>
                  <a:srgbClr val="000000"/>
                </a:solidFill>
                <a:latin typeface="Arial" panose="020B0604020202020204" pitchFamily="34" charset="0"/>
              </a:rPr>
            </a:br>
            <a:br>
              <a:rPr lang="en-GB" sz="3600" b="1" dirty="0">
                <a:solidFill>
                  <a:srgbClr val="000000"/>
                </a:solidFill>
                <a:latin typeface="Arial" panose="020B0604020202020204" pitchFamily="34" charset="0"/>
              </a:rPr>
            </a:br>
            <a:r>
              <a:rPr lang="en-GB" sz="5200" dirty="0">
                <a:solidFill>
                  <a:srgbClr val="000000"/>
                </a:solidFill>
                <a:latin typeface="Arial" panose="020B0604020202020204" pitchFamily="34" charset="0"/>
              </a:rPr>
              <a:t>- NBICS: Number Based Interpersonal Communications Service, an E164 number based voice service, excluding ‘07’ mobile numbers, but including other ‘non-geographic’ numbers (e.g. ’07’ personal numbers, ‘08’, ’03’ and ‘05’) and geographic numbers</a:t>
            </a:r>
            <a:br>
              <a:rPr lang="en-GB" sz="5200" dirty="0">
                <a:solidFill>
                  <a:srgbClr val="000000"/>
                </a:solidFill>
                <a:latin typeface="Arial" panose="020B0604020202020204" pitchFamily="34" charset="0"/>
              </a:rPr>
            </a:br>
            <a:br>
              <a:rPr lang="en-GB" sz="5200" dirty="0">
                <a:solidFill>
                  <a:srgbClr val="000000"/>
                </a:solidFill>
                <a:latin typeface="Arial" panose="020B0604020202020204" pitchFamily="34" charset="0"/>
              </a:rPr>
            </a:br>
            <a:r>
              <a:rPr lang="en-GB" sz="5200" dirty="0">
                <a:solidFill>
                  <a:srgbClr val="000000"/>
                </a:solidFill>
                <a:latin typeface="Arial" panose="020B0604020202020204" pitchFamily="34" charset="0"/>
              </a:rPr>
              <a:t>- IAS: Internet Access Service, provided over a fixed network connection, can be delivered via copper, fibre or wireless technologies</a:t>
            </a:r>
            <a:br>
              <a:rPr lang="en-GB" sz="2000" b="0" i="0" u="none" strike="noStrike" baseline="0" dirty="0">
                <a:solidFill>
                  <a:srgbClr val="000000"/>
                </a:solidFill>
                <a:latin typeface="Arial" panose="020B0604020202020204" pitchFamily="34" charset="0"/>
              </a:rPr>
            </a:br>
            <a:br>
              <a:rPr lang="en-GB" sz="2800" b="1" dirty="0"/>
            </a:br>
            <a:br>
              <a:rPr lang="en-GB" sz="1600" dirty="0"/>
            </a:br>
            <a:endParaRPr lang="en-GB" sz="1600" dirty="0"/>
          </a:p>
          <a:p>
            <a:pPr marL="228600" marR="0" lvl="0" indent="-215265" algn="l" rtl="0">
              <a:lnSpc>
                <a:spcPct val="120000"/>
              </a:lnSpc>
              <a:spcBef>
                <a:spcPts val="0"/>
              </a:spcBef>
              <a:spcAft>
                <a:spcPts val="0"/>
              </a:spcAft>
              <a:buClr>
                <a:srgbClr val="525252"/>
              </a:buClr>
              <a:buSzPct val="100000"/>
              <a:buFont typeface="Arial"/>
              <a:buChar char="•"/>
            </a:pPr>
            <a:endParaRPr dirty="0"/>
          </a:p>
        </p:txBody>
      </p:sp>
    </p:spTree>
    <p:extLst>
      <p:ext uri="{BB962C8B-B14F-4D97-AF65-F5344CB8AC3E}">
        <p14:creationId xmlns:p14="http://schemas.microsoft.com/office/powerpoint/2010/main" val="104380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806447" y="1385152"/>
            <a:ext cx="10969435" cy="308273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3F3F3F"/>
              </a:buClr>
              <a:buSzPts val="2000"/>
              <a:buFont typeface="Arial"/>
              <a:buNone/>
            </a:pPr>
            <a:r>
              <a:rPr kumimoji="0" lang="en-GB" sz="2400" b="1"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The GPLB process scope excludes the following:</a:t>
            </a:r>
            <a:br>
              <a:rPr kumimoji="0" lang="en-GB" sz="2400" b="1"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br>
              <a:rPr kumimoji="0" lang="en-GB" sz="2400" b="1"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a:t>
            </a:r>
            <a:r>
              <a:rPr kumimoji="0" lang="en-GB" sz="24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a:t>
            </a: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the move of all or part of a Retailer’s customer base between supply chains </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Novation of a Retailer (through purchase/takeover/merger)</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Basic purchases of new or additional services by a customer, where existing services are not being switched</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Change to a customer’s service where the retailer remains the same, but a change in the supply chain is required to deliver the service (e.g. upgrades/downgrades)</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Recovery of numbers from quarantine (e.g. Right to Port)</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Working Line Takeover (home mover, where supported)</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endParaRPr sz="1700" dirty="0"/>
          </a:p>
        </p:txBody>
      </p:sp>
      <p:sp>
        <p:nvSpPr>
          <p:cNvPr id="2" name="TextBox 1">
            <a:extLst>
              <a:ext uri="{FF2B5EF4-FFF2-40B4-BE49-F238E27FC236}">
                <a16:creationId xmlns:a16="http://schemas.microsoft.com/office/drawing/2014/main" id="{DDB849DB-A9FC-9907-F081-706373F41FBC}"/>
              </a:ext>
            </a:extLst>
          </p:cNvPr>
          <p:cNvSpPr txBox="1"/>
          <p:nvPr/>
        </p:nvSpPr>
        <p:spPr>
          <a:xfrm>
            <a:off x="3077497" y="5132439"/>
            <a:ext cx="7659329" cy="523220"/>
          </a:xfrm>
          <a:prstGeom prst="rect">
            <a:avLst/>
          </a:prstGeom>
          <a:noFill/>
        </p:spPr>
        <p:txBody>
          <a:bodyPr wrap="square" rtlCol="0">
            <a:spAutoFit/>
          </a:bodyPr>
          <a:lstStyle/>
          <a:p>
            <a:r>
              <a:rPr kumimoji="0" lang="en-GB" sz="1400" b="1"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For clarity and the avoidance of doubt; the GPLB process is designed for when the (end) customer is switching an in-scope service(s), between Retailers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806447" y="1385152"/>
            <a:ext cx="10969435" cy="3237182"/>
          </a:xfrm>
          <a:prstGeom prst="rect">
            <a:avLst/>
          </a:prstGeom>
          <a:noFill/>
          <a:ln>
            <a:noFill/>
          </a:ln>
        </p:spPr>
        <p:txBody>
          <a:bodyPr spcFirstLastPara="1" wrap="square" lIns="91425" tIns="45700" rIns="91425" bIns="45700" anchor="t" anchorCtr="0">
            <a:noAutofit/>
          </a:bodyPr>
          <a:lstStyle/>
          <a:p>
            <a:pPr marL="0" indent="0">
              <a:lnSpc>
                <a:spcPct val="120000"/>
              </a:lnSpc>
              <a:spcBef>
                <a:spcPts val="0"/>
              </a:spcBef>
              <a:buClr>
                <a:srgbClr val="3F3F3F"/>
              </a:buClr>
              <a:buSzPts val="2000"/>
              <a:buNone/>
            </a:pPr>
            <a:r>
              <a:rPr lang="en-GB" sz="2400" b="1" i="0" u="none" strike="noStrike" baseline="0" dirty="0">
                <a:solidFill>
                  <a:srgbClr val="000000"/>
                </a:solidFill>
                <a:latin typeface="Arial"/>
                <a:ea typeface="ＭＳ Ｐゴシック"/>
              </a:rPr>
              <a:t>The GPLB</a:t>
            </a:r>
            <a:r>
              <a:rPr lang="en-GB" sz="2400" b="1" dirty="0">
                <a:solidFill>
                  <a:srgbClr val="000000"/>
                </a:solidFill>
                <a:latin typeface="Arial"/>
                <a:ea typeface="ＭＳ Ｐゴシック"/>
              </a:rPr>
              <a:t> Process</a:t>
            </a:r>
            <a:r>
              <a:rPr lang="en-GB" sz="2400" b="1" i="0" u="none" strike="noStrike" baseline="0" dirty="0">
                <a:solidFill>
                  <a:srgbClr val="000000"/>
                </a:solidFill>
                <a:latin typeface="Arial"/>
                <a:ea typeface="ＭＳ Ｐゴシック"/>
              </a:rPr>
              <a:t> will be the primary process for switching Business customers </a:t>
            </a:r>
            <a:br>
              <a:rPr lang="en-GB" sz="2400" b="1" i="0" u="none" strike="noStrike" baseline="0" dirty="0">
                <a:solidFill>
                  <a:srgbClr val="000000"/>
                </a:solidFill>
                <a:latin typeface="Arial"/>
                <a:ea typeface="ＭＳ Ｐゴシック"/>
              </a:rPr>
            </a:br>
            <a:br>
              <a:rPr lang="en-GB" sz="2400" b="1" i="0" u="none" strike="noStrike" baseline="0" dirty="0">
                <a:solidFill>
                  <a:srgbClr val="000000"/>
                </a:solidFill>
                <a:latin typeface="Arial"/>
                <a:ea typeface="ＭＳ Ｐゴシック"/>
              </a:rPr>
            </a:br>
            <a:r>
              <a:rPr lang="en-GB" sz="2400" b="1" i="0" u="none" strike="noStrike" baseline="0" dirty="0">
                <a:solidFill>
                  <a:srgbClr val="000000"/>
                </a:solidFill>
                <a:latin typeface="Arial"/>
                <a:ea typeface="ＭＳ Ｐゴシック"/>
              </a:rPr>
              <a:t> </a:t>
            </a:r>
            <a:r>
              <a:rPr lang="en-GB" sz="1700" b="1" dirty="0">
                <a:solidFill>
                  <a:srgbClr val="000000"/>
                </a:solidFill>
                <a:latin typeface="Arial"/>
                <a:ea typeface="ＭＳ Ｐゴシック"/>
              </a:rPr>
              <a:t>- </a:t>
            </a:r>
            <a:r>
              <a:rPr lang="en-GB" sz="1700" b="0" i="0" u="none" strike="noStrike" baseline="0" dirty="0">
                <a:solidFill>
                  <a:srgbClr val="000000"/>
                </a:solidFill>
                <a:latin typeface="Arial"/>
                <a:ea typeface="ＭＳ Ｐゴシック"/>
              </a:rPr>
              <a:t>will be the process for business/business switching</a:t>
            </a:r>
            <a:endParaRPr lang="en-GB" sz="1700" dirty="0">
              <a:solidFill>
                <a:srgbClr val="000000"/>
              </a:solidFill>
              <a:latin typeface="Arial" panose="020B0604020202020204" pitchFamily="34" charset="0"/>
              <a:ea typeface="ＭＳ Ｐゴシック"/>
            </a:endParaRPr>
          </a:p>
          <a:p>
            <a:pPr marL="0" indent="0">
              <a:lnSpc>
                <a:spcPct val="120000"/>
              </a:lnSpc>
              <a:spcBef>
                <a:spcPts val="0"/>
              </a:spcBef>
              <a:buClr>
                <a:srgbClr val="3F3F3F"/>
              </a:buClr>
              <a:buSzPts val="2000"/>
              <a:buNone/>
            </a:pPr>
            <a:r>
              <a:rPr lang="en-GB" sz="1700" b="0" i="0" u="none" strike="noStrike" baseline="0" dirty="0">
                <a:solidFill>
                  <a:srgbClr val="000000"/>
                </a:solidFill>
                <a:latin typeface="Arial"/>
                <a:ea typeface="ＭＳ Ｐゴシック"/>
              </a:rPr>
              <a:t> </a:t>
            </a:r>
            <a:endParaRPr sz="1700" dirty="0"/>
          </a:p>
        </p:txBody>
      </p:sp>
    </p:spTree>
    <p:extLst>
      <p:ext uri="{BB962C8B-B14F-4D97-AF65-F5344CB8AC3E}">
        <p14:creationId xmlns:p14="http://schemas.microsoft.com/office/powerpoint/2010/main" val="167690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806447" y="1385152"/>
            <a:ext cx="10969435" cy="3237182"/>
          </a:xfrm>
          <a:prstGeom prst="rect">
            <a:avLst/>
          </a:prstGeom>
          <a:noFill/>
          <a:ln>
            <a:noFill/>
          </a:ln>
        </p:spPr>
        <p:txBody>
          <a:bodyPr spcFirstLastPara="1" wrap="square" lIns="91425" tIns="45700" rIns="91425" bIns="45700" anchor="t" anchorCtr="0">
            <a:noAutofit/>
          </a:bodyPr>
          <a:lstStyle/>
          <a:p>
            <a:pPr marL="0" indent="0">
              <a:lnSpc>
                <a:spcPct val="120000"/>
              </a:lnSpc>
              <a:spcBef>
                <a:spcPts val="0"/>
              </a:spcBef>
              <a:buClr>
                <a:srgbClr val="3F3F3F"/>
              </a:buClr>
              <a:buSzPts val="2000"/>
              <a:buNone/>
            </a:pPr>
            <a:r>
              <a:rPr lang="en-GB" sz="2400" b="1" i="0" u="none" strike="noStrike" baseline="0" dirty="0">
                <a:solidFill>
                  <a:srgbClr val="000000"/>
                </a:solidFill>
                <a:latin typeface="Arial"/>
                <a:ea typeface="ＭＳ Ｐゴシック"/>
              </a:rPr>
              <a:t>The primary function of the GPLB </a:t>
            </a:r>
            <a:r>
              <a:rPr lang="en-GB" sz="2400" b="1" dirty="0">
                <a:solidFill>
                  <a:srgbClr val="000000"/>
                </a:solidFill>
                <a:latin typeface="Arial"/>
                <a:ea typeface="ＭＳ Ｐゴシック"/>
              </a:rPr>
              <a:t>process </a:t>
            </a:r>
            <a:r>
              <a:rPr lang="en-GB" sz="2400" b="1" i="0" u="none" strike="noStrike" baseline="0" dirty="0">
                <a:solidFill>
                  <a:srgbClr val="000000"/>
                </a:solidFill>
                <a:latin typeface="Arial"/>
                <a:ea typeface="ＭＳ Ｐゴシック"/>
              </a:rPr>
              <a:t>is to enable Communications Provider (CP) users to discharge their regulatory obligations, when switching business customers</a:t>
            </a:r>
            <a:br>
              <a:rPr lang="en-GB" sz="2400" b="1" i="0" u="none" strike="noStrike" baseline="0" dirty="0">
                <a:solidFill>
                  <a:srgbClr val="000000"/>
                </a:solidFill>
                <a:latin typeface="Arial"/>
                <a:ea typeface="ＭＳ Ｐゴシック"/>
              </a:rPr>
            </a:br>
            <a:br>
              <a:rPr lang="en-GB" sz="2400" dirty="0"/>
            </a:br>
            <a:r>
              <a:rPr lang="en-GB" sz="1700" dirty="0">
                <a:latin typeface="+mj-lt"/>
                <a:ea typeface="ＭＳ Ｐゴシック"/>
              </a:rPr>
              <a:t>- </a:t>
            </a:r>
            <a:r>
              <a:rPr lang="en-GB" sz="1700" dirty="0">
                <a:solidFill>
                  <a:srgbClr val="000000"/>
                </a:solidFill>
                <a:latin typeface="+mj-lt"/>
                <a:ea typeface="ＭＳ Ｐゴシック"/>
              </a:rPr>
              <a:t>Gaining (GRCP) and Losing (LRCP) Communications Providers will be able to use the GPLB process to satisfy specific elements of their switching obligations, as set out in Ofcom’s General Conditions</a:t>
            </a:r>
            <a:br>
              <a:rPr lang="en-GB" sz="1700" dirty="0">
                <a:solidFill>
                  <a:srgbClr val="000000"/>
                </a:solidFill>
                <a:latin typeface="+mj-lt"/>
                <a:ea typeface="ＭＳ Ｐゴシック"/>
              </a:rPr>
            </a:br>
            <a:r>
              <a:rPr lang="en-GB" sz="1700" dirty="0">
                <a:solidFill>
                  <a:srgbClr val="000000"/>
                </a:solidFill>
                <a:latin typeface="+mj-lt"/>
                <a:ea typeface="ＭＳ Ｐゴシック"/>
              </a:rPr>
              <a:t>- GRCP and LRCP will ensure the (end) customer is kept informed throughout the process.</a:t>
            </a:r>
          </a:p>
          <a:p>
            <a:pPr marL="0" marR="0" lvl="0" indent="0" algn="l" rtl="0">
              <a:lnSpc>
                <a:spcPct val="120000"/>
              </a:lnSpc>
              <a:spcBef>
                <a:spcPts val="0"/>
              </a:spcBef>
              <a:spcAft>
                <a:spcPts val="0"/>
              </a:spcAft>
              <a:buClr>
                <a:srgbClr val="3F3F3F"/>
              </a:buClr>
              <a:buSzPts val="2000"/>
              <a:buFont typeface="Arial"/>
              <a:buNone/>
            </a:pPr>
            <a:endParaRPr sz="1600" dirty="0"/>
          </a:p>
        </p:txBody>
      </p:sp>
    </p:spTree>
    <p:extLst>
      <p:ext uri="{BB962C8B-B14F-4D97-AF65-F5344CB8AC3E}">
        <p14:creationId xmlns:p14="http://schemas.microsoft.com/office/powerpoint/2010/main" val="4042230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1146"/>
              </a:buClr>
              <a:buSzPts val="4400"/>
              <a:buFont typeface="Calibri"/>
              <a:buNone/>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806447" y="1385152"/>
            <a:ext cx="10969435" cy="308273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3F3F3F"/>
              </a:buClr>
              <a:buSzPts val="2000"/>
              <a:buFont typeface="Arial"/>
              <a:buNone/>
            </a:pPr>
            <a:r>
              <a:rPr lang="en-GB" sz="2400" b="1" i="0" u="none" strike="noStrike" baseline="0" dirty="0">
                <a:solidFill>
                  <a:srgbClr val="000000"/>
                </a:solidFill>
                <a:latin typeface="Arial" panose="020B0604020202020204" pitchFamily="34" charset="0"/>
              </a:rPr>
              <a:t>It is not a function of the GPLB process to enforce UK Law</a:t>
            </a:r>
            <a:br>
              <a:rPr lang="en-GB" sz="2400" b="1" i="0" u="none" strike="noStrike" baseline="0" dirty="0">
                <a:solidFill>
                  <a:srgbClr val="000000"/>
                </a:solidFill>
                <a:latin typeface="Arial" panose="020B0604020202020204" pitchFamily="34" charset="0"/>
              </a:rPr>
            </a:br>
            <a:br>
              <a:rPr lang="en-GB" sz="1600" dirty="0"/>
            </a:br>
            <a:r>
              <a:rPr lang="en-GB" sz="1700" dirty="0">
                <a:latin typeface="+mj-lt"/>
              </a:rPr>
              <a:t>- </a:t>
            </a:r>
            <a:r>
              <a:rPr lang="en-GB" sz="1700" dirty="0">
                <a:solidFill>
                  <a:srgbClr val="000000"/>
                </a:solidFill>
                <a:latin typeface="+mj-lt"/>
              </a:rPr>
              <a:t>Gaining (GRCP) and Losing (LRCP) Communications Providers will still be obliged to discharge their legal obligations as exist under UK Law, however this is outside the scope of GPLB process functionality</a:t>
            </a:r>
            <a:endParaRPr sz="1700" dirty="0">
              <a:latin typeface="+mj-lt"/>
            </a:endParaRPr>
          </a:p>
        </p:txBody>
      </p:sp>
    </p:spTree>
    <p:extLst>
      <p:ext uri="{BB962C8B-B14F-4D97-AF65-F5344CB8AC3E}">
        <p14:creationId xmlns:p14="http://schemas.microsoft.com/office/powerpoint/2010/main" val="173605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algn="l">
              <a:buClr>
                <a:srgbClr val="001146"/>
              </a:buClr>
              <a:buSzPts val="4400"/>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806447" y="1385152"/>
            <a:ext cx="10969435" cy="308273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3F3F3F"/>
              </a:buClr>
              <a:buSzPts val="2000"/>
              <a:buFont typeface="Arial"/>
              <a:buNone/>
            </a:pPr>
            <a:r>
              <a:rPr kumimoji="0" lang="en-GB" sz="24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a:t>
            </a:r>
            <a:r>
              <a:rPr lang="en-GB" sz="2400" b="1" dirty="0">
                <a:solidFill>
                  <a:srgbClr val="000000"/>
                </a:solidFill>
                <a:latin typeface="Arial" panose="020B0604020202020204" pitchFamily="34" charset="0"/>
              </a:rPr>
              <a:t>All Business Retailers must support the ‘Losing’ process roles in GPL switching</a:t>
            </a:r>
            <a:br>
              <a:rPr lang="en-GB" sz="1700" b="1" dirty="0">
                <a:solidFill>
                  <a:srgbClr val="000000"/>
                </a:solidFill>
                <a:latin typeface="Arial" panose="020B0604020202020204" pitchFamily="34" charset="0"/>
              </a:rPr>
            </a:br>
            <a:br>
              <a:rPr lang="en-GB" sz="1700" b="1" dirty="0">
                <a:solidFill>
                  <a:srgbClr val="000000"/>
                </a:solidFill>
                <a:latin typeface="Arial" panose="020B0604020202020204" pitchFamily="34" charset="0"/>
              </a:rPr>
            </a:br>
            <a:r>
              <a:rPr lang="en-GB" sz="1700" dirty="0">
                <a:solidFill>
                  <a:srgbClr val="000000"/>
                </a:solidFill>
                <a:latin typeface="Arial" panose="020B0604020202020204" pitchFamily="34" charset="0"/>
              </a:rPr>
              <a:t>- all </a:t>
            </a:r>
            <a:r>
              <a:rPr lang="en-GB" sz="1700" b="0" i="0" u="none" strike="noStrike" baseline="0" dirty="0">
                <a:solidFill>
                  <a:srgbClr val="000000"/>
                </a:solidFill>
                <a:latin typeface="Arial" panose="020B0604020202020204" pitchFamily="34" charset="0"/>
              </a:rPr>
              <a:t>Retailers (directly or via their agents) must be able to fully support the ‘Losing’ role in the GPLB process steps</a:t>
            </a:r>
            <a:r>
              <a:rPr lang="en-GB" sz="1700" dirty="0">
                <a:solidFill>
                  <a:srgbClr val="000000"/>
                </a:solidFill>
                <a:latin typeface="Arial" panose="020B0604020202020204" pitchFamily="34" charset="0"/>
              </a:rPr>
              <a:t>, even if they no longer intend to ‘Gain’ new business customers</a:t>
            </a:r>
            <a:endParaRPr sz="1700" dirty="0"/>
          </a:p>
        </p:txBody>
      </p:sp>
    </p:spTree>
    <p:extLst>
      <p:ext uri="{BB962C8B-B14F-4D97-AF65-F5344CB8AC3E}">
        <p14:creationId xmlns:p14="http://schemas.microsoft.com/office/powerpoint/2010/main" val="1628711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806447" y="442754"/>
            <a:ext cx="9311013" cy="818371"/>
          </a:xfrm>
          <a:prstGeom prst="rect">
            <a:avLst/>
          </a:prstGeom>
          <a:noFill/>
          <a:ln>
            <a:noFill/>
          </a:ln>
        </p:spPr>
        <p:txBody>
          <a:bodyPr spcFirstLastPara="1" wrap="square" lIns="91425" tIns="45700" rIns="91425" bIns="45700" anchor="b" anchorCtr="0">
            <a:normAutofit/>
          </a:bodyPr>
          <a:lstStyle/>
          <a:p>
            <a:pPr marL="0" lvl="0" indent="0" algn="l">
              <a:buClr>
                <a:srgbClr val="001146"/>
              </a:buClr>
              <a:buSzPts val="4400"/>
            </a:pPr>
            <a:r>
              <a:rPr lang="en-US" sz="3400" b="1" dirty="0">
                <a:latin typeface="+mj-lt"/>
              </a:rPr>
              <a:t>Business Switching Principles for Industry</a:t>
            </a:r>
            <a:endParaRPr sz="3400" b="1" dirty="0">
              <a:latin typeface="+mj-lt"/>
            </a:endParaRPr>
          </a:p>
        </p:txBody>
      </p:sp>
      <p:sp>
        <p:nvSpPr>
          <p:cNvPr id="140" name="Google Shape;140;p4"/>
          <p:cNvSpPr txBox="1">
            <a:spLocks noGrp="1"/>
          </p:cNvSpPr>
          <p:nvPr>
            <p:ph type="subTitle" idx="4294967295"/>
          </p:nvPr>
        </p:nvSpPr>
        <p:spPr>
          <a:xfrm>
            <a:off x="806447" y="1385152"/>
            <a:ext cx="10969435" cy="308273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base" latinLnBrk="0" hangingPunct="1">
              <a:lnSpc>
                <a:spcPct val="100000"/>
              </a:lnSpc>
              <a:spcBef>
                <a:spcPct val="20000"/>
              </a:spcBef>
              <a:spcAft>
                <a:spcPct val="0"/>
              </a:spcAft>
              <a:buClr>
                <a:srgbClr val="313332"/>
              </a:buClr>
              <a:buSzPct val="65000"/>
              <a:buNone/>
              <a:tabLst/>
              <a:defRPr/>
            </a:pPr>
            <a:r>
              <a:rPr kumimoji="0" lang="en-GB" sz="2400" b="1"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A business contract identifies a customer as a business</a:t>
            </a:r>
            <a:br>
              <a:rPr kumimoji="0" lang="en-GB" sz="2400" b="1"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br>
              <a:rPr kumimoji="0" lang="en-GB" sz="3200" b="1"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as detailed in the Ofcom statement ‘</a:t>
            </a:r>
            <a:r>
              <a:rPr kumimoji="0" lang="en-GB" sz="1700" b="0" i="1"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Quick, easy and reliable switching</a:t>
            </a: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published 3 February 2022*, a CP may use the contract type they have (or plan to have in place) with the (end) customer as the definition of if a customer is classed as residential or business </a:t>
            </a:r>
            <a:b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r>
              <a:rPr kumimoji="0" lang="en-GB" sz="17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t>- business contracts = business customers </a:t>
            </a:r>
            <a:b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itchFamily="-107" charset="-128"/>
              </a:rPr>
            </a:br>
            <a:br>
              <a:rPr kumimoji="0" lang="en-GB" sz="1800" b="1" i="0" u="none" strike="noStrike" kern="0" cap="none" spc="0" normalizeH="0" baseline="0" noProof="0" dirty="0">
                <a:ln>
                  <a:noFill/>
                </a:ln>
                <a:solidFill>
                  <a:srgbClr val="4C4C4C"/>
                </a:solidFill>
                <a:effectLst/>
                <a:uLnTx/>
                <a:uFillTx/>
                <a:latin typeface="Arial"/>
                <a:ea typeface="ＭＳ Ｐゴシック" pitchFamily="-107" charset="-128"/>
              </a:rPr>
            </a:br>
            <a:br>
              <a:rPr kumimoji="0" lang="en-GB" sz="1000" b="0" i="0" u="none" strike="noStrike" kern="0" cap="none" spc="0" normalizeH="0" baseline="0" noProof="0" dirty="0">
                <a:ln>
                  <a:noFill/>
                </a:ln>
                <a:solidFill>
                  <a:srgbClr val="4C4C4C"/>
                </a:solidFill>
                <a:effectLst/>
                <a:uLnTx/>
                <a:uFillTx/>
                <a:latin typeface="Arial"/>
                <a:ea typeface="ＭＳ Ｐゴシック" pitchFamily="-107" charset="-128"/>
              </a:rPr>
            </a:br>
            <a:r>
              <a:rPr kumimoji="0" lang="en-GB" sz="1000" b="0" i="0" u="none" strike="noStrike" kern="0" cap="none" spc="0" normalizeH="0" baseline="0" noProof="0" dirty="0">
                <a:ln>
                  <a:noFill/>
                </a:ln>
                <a:solidFill>
                  <a:srgbClr val="4C4C4C"/>
                </a:solidFill>
                <a:effectLst/>
                <a:uLnTx/>
                <a:uFillTx/>
                <a:latin typeface="Arial"/>
                <a:ea typeface="ＭＳ Ｐゴシック" pitchFamily="-107" charset="-128"/>
              </a:rPr>
              <a:t>*Section 3.131  </a:t>
            </a:r>
            <a:r>
              <a:rPr kumimoji="0" lang="en-US" sz="1000" b="0" i="0" u="none" strike="noStrike" kern="0" cap="none" spc="0" normalizeH="0" baseline="0" noProof="0" dirty="0">
                <a:ln>
                  <a:noFill/>
                </a:ln>
                <a:solidFill>
                  <a:srgbClr val="4C4C4C"/>
                </a:solidFill>
                <a:effectLst/>
                <a:uLnTx/>
                <a:uFillTx/>
                <a:latin typeface="Arial"/>
                <a:ea typeface="ＭＳ Ｐゴシック" pitchFamily="-107" charset="-128"/>
                <a:hlinkClick r:id="rId3"/>
              </a:rPr>
              <a:t>Statement: Quick, easy and reliable switching (ofcom.org.uk)</a:t>
            </a:r>
            <a:endParaRPr kumimoji="0" lang="en-US" sz="1000" b="0" i="0" u="none" strike="noStrike" kern="0" cap="none" spc="0" normalizeH="0" baseline="0" noProof="0" dirty="0">
              <a:ln>
                <a:noFill/>
              </a:ln>
              <a:solidFill>
                <a:srgbClr val="4C4C4C"/>
              </a:solidFill>
              <a:effectLst/>
              <a:uLnTx/>
              <a:uFillTx/>
              <a:latin typeface="Arial"/>
              <a:ea typeface="ＭＳ Ｐゴシック" pitchFamily="-107" charset="-128"/>
            </a:endParaRPr>
          </a:p>
          <a:p>
            <a:pPr marL="342900" marR="0" lvl="0" indent="-342900" algn="l" defTabSz="914400" rtl="0" eaLnBrk="1" fontAlgn="base" latinLnBrk="0" hangingPunct="1">
              <a:lnSpc>
                <a:spcPct val="100000"/>
              </a:lnSpc>
              <a:spcBef>
                <a:spcPct val="20000"/>
              </a:spcBef>
              <a:spcAft>
                <a:spcPct val="0"/>
              </a:spcAft>
              <a:buClr>
                <a:srgbClr val="313332"/>
              </a:buClr>
              <a:buSzPct val="65000"/>
              <a:buFont typeface="Wingdings" pitchFamily="2" charset="2"/>
              <a:buChar char="§"/>
              <a:tabLst/>
              <a:defRPr/>
            </a:pPr>
            <a:r>
              <a:rPr kumimoji="0" lang="en-US" sz="1000" b="0" i="0" u="none" strike="noStrike" kern="0" cap="none" spc="0" normalizeH="0" baseline="0" noProof="0" dirty="0">
                <a:ln>
                  <a:noFill/>
                </a:ln>
                <a:solidFill>
                  <a:srgbClr val="4C4C4C"/>
                </a:solidFill>
                <a:effectLst/>
                <a:uLnTx/>
                <a:uFillTx/>
                <a:latin typeface="Arial"/>
                <a:ea typeface="ＭＳ Ｐゴシック" pitchFamily="-107" charset="-128"/>
              </a:rPr>
              <a:t>3.131 Therefore, determining whether someone is a residential or business customer depends not only on which product they take but also how they are using it. However, in practice, a provider may not always hold this information about a customer. Providers could therefore use the contract a customer is on (i.e. residential or business) as a proxy to determine whether they are a residential or business customer</a:t>
            </a:r>
            <a:endParaRPr kumimoji="0" lang="en-GB" sz="1000" b="0" i="0" u="none" strike="noStrike" kern="0" cap="none" spc="0" normalizeH="0" baseline="0" noProof="0" dirty="0">
              <a:ln>
                <a:noFill/>
              </a:ln>
              <a:solidFill>
                <a:srgbClr val="4C4C4C"/>
              </a:solidFill>
              <a:effectLst/>
              <a:uLnTx/>
              <a:uFillTx/>
              <a:latin typeface="Arial"/>
              <a:ea typeface="ＭＳ Ｐゴシック" pitchFamily="-107" charset="-128"/>
            </a:endParaRPr>
          </a:p>
          <a:p>
            <a:pPr marL="342900" marR="0" lvl="0" indent="-342900" algn="l" defTabSz="914400" rtl="0" eaLnBrk="1" fontAlgn="base" latinLnBrk="0" hangingPunct="1">
              <a:lnSpc>
                <a:spcPct val="100000"/>
              </a:lnSpc>
              <a:spcBef>
                <a:spcPct val="20000"/>
              </a:spcBef>
              <a:spcAft>
                <a:spcPct val="0"/>
              </a:spcAft>
              <a:buClr>
                <a:srgbClr val="313332"/>
              </a:buClr>
              <a:buSzPct val="65000"/>
              <a:buFont typeface="Wingdings" pitchFamily="2" charset="2"/>
              <a:buChar char="§"/>
              <a:tabLst/>
              <a:defRPr/>
            </a:pPr>
            <a:endParaRPr kumimoji="0" lang="en-GB" sz="800" b="0" i="0" u="none" strike="noStrike" kern="0" cap="none" spc="0" normalizeH="0" baseline="0" noProof="0" dirty="0">
              <a:ln>
                <a:noFill/>
              </a:ln>
              <a:solidFill>
                <a:srgbClr val="4C4C4C"/>
              </a:solidFill>
              <a:effectLst/>
              <a:uLnTx/>
              <a:uFillTx/>
              <a:latin typeface="Arial"/>
              <a:ea typeface="ＭＳ Ｐゴシック" pitchFamily="-107" charset="-128"/>
            </a:endParaRPr>
          </a:p>
          <a:p>
            <a:pPr marL="0" marR="0" lvl="0" indent="0" algn="l" rtl="0">
              <a:lnSpc>
                <a:spcPct val="120000"/>
              </a:lnSpc>
              <a:spcBef>
                <a:spcPts val="0"/>
              </a:spcBef>
              <a:spcAft>
                <a:spcPts val="0"/>
              </a:spcAft>
              <a:buClr>
                <a:srgbClr val="3F3F3F"/>
              </a:buClr>
              <a:buSzPts val="2000"/>
              <a:buFont typeface="Arial"/>
              <a:buNone/>
            </a:pPr>
            <a:endParaRPr lang="en-US" sz="1600" dirty="0"/>
          </a:p>
        </p:txBody>
      </p:sp>
    </p:spTree>
    <p:extLst>
      <p:ext uri="{BB962C8B-B14F-4D97-AF65-F5344CB8AC3E}">
        <p14:creationId xmlns:p14="http://schemas.microsoft.com/office/powerpoint/2010/main" val="125830081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01F581BF43314BA2B320A74B56447F" ma:contentTypeVersion="18" ma:contentTypeDescription="Create a new document." ma:contentTypeScope="" ma:versionID="f0345a95758bd706c2d48ede775382ac">
  <xsd:schema xmlns:xsd="http://www.w3.org/2001/XMLSchema" xmlns:xs="http://www.w3.org/2001/XMLSchema" xmlns:p="http://schemas.microsoft.com/office/2006/metadata/properties" xmlns:ns2="da46778f-91ef-47cd-a457-13996007cfab" xmlns:ns3="a39e91e3-eac6-4028-aaf5-09a075f5cbb4" targetNamespace="http://schemas.microsoft.com/office/2006/metadata/properties" ma:root="true" ma:fieldsID="28f24ca824063094e46ff1e877147040" ns2:_="" ns3:_="">
    <xsd:import namespace="da46778f-91ef-47cd-a457-13996007cfab"/>
    <xsd:import namespace="a39e91e3-eac6-4028-aaf5-09a075f5cbb4"/>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ingHintHash"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46778f-91ef-47cd-a457-13996007cfa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2" nillable="true" ma:displayName="Sharing Hint Hash" ma:internalName="SharingHintHash" ma:readOnly="true">
      <xsd:simpleType>
        <xsd:restriction base="dms:Text"/>
      </xsd:simple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7" nillable="true" ma:displayName="Taxonomy Catch All Column" ma:hidden="true" ma:list="{b9f4aa6c-c241-4751-8ee0-82ce832047bf}" ma:internalName="TaxCatchAll" ma:showField="CatchAllData" ma:web="da46778f-91ef-47cd-a457-13996007cfa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39e91e3-eac6-4028-aaf5-09a075f5cbb4"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Tags" ma:index="16" nillable="true" ma:displayName="MediaServiceAutoTags" ma:description="" ma:internalName="MediaServiceAutoTags" ma:readOnly="true">
      <xsd:simpleType>
        <xsd:restriction base="dms:Text"/>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Location" ma:index="19" nillable="true" ma:displayName="MediaServic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Length (seconds)"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15bf1aff-2095-4329-ab1f-3dcf7090420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a46778f-91ef-47cd-a457-13996007cfab" xsi:nil="true"/>
    <lcf76f155ced4ddcb4097134ff3c332f xmlns="a39e91e3-eac6-4028-aaf5-09a075f5cbb4">
      <Terms xmlns="http://schemas.microsoft.com/office/infopath/2007/PartnerControls"/>
    </lcf76f155ced4ddcb4097134ff3c332f>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6F5C65F-CA5C-45B0-A185-83C674F48895}"/>
</file>

<file path=customXml/itemProps2.xml><?xml version="1.0" encoding="utf-8"?>
<ds:datastoreItem xmlns:ds="http://schemas.openxmlformats.org/officeDocument/2006/customXml" ds:itemID="{E719262D-C20D-4AF2-A0CC-C2171B97C1E5}">
  <ds:schemaRefs>
    <ds:schemaRef ds:uri="http://schemas.microsoft.com/sharepoint/v3/contenttype/forms"/>
  </ds:schemaRefs>
</ds:datastoreItem>
</file>

<file path=customXml/itemProps3.xml><?xml version="1.0" encoding="utf-8"?>
<ds:datastoreItem xmlns:ds="http://schemas.openxmlformats.org/officeDocument/2006/customXml" ds:itemID="{C6FE3A53-D5F3-4A10-BBA1-9568A017D3CA}">
  <ds:schemaRefs>
    <ds:schemaRef ds:uri="http://www.w3.org/XML/1998/namespace"/>
    <ds:schemaRef ds:uri="8769768f-e074-4aea-a667-95c58da82ee7"/>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dccfd19-b23a-4bf9-a6a0-f72863567f61"/>
    <ds:schemaRef ds:uri="http://purl.org/dc/dcmitype/"/>
    <ds:schemaRef ds:uri="http://purl.org/dc/terms/"/>
  </ds:schemaRefs>
</ds:datastoreItem>
</file>

<file path=customXml/itemProps4.xml><?xml version="1.0" encoding="utf-8"?>
<ds:datastoreItem xmlns:ds="http://schemas.openxmlformats.org/officeDocument/2006/customXml" ds:itemID="{29284E6D-74F8-4A7C-9F69-5B164AB8451D}"/>
</file>

<file path=docProps/app.xml><?xml version="1.0" encoding="utf-8"?>
<Properties xmlns="http://schemas.openxmlformats.org/officeDocument/2006/extended-properties" xmlns:vt="http://schemas.openxmlformats.org/officeDocument/2006/docPropsVTypes">
  <TotalTime>8673</TotalTime>
  <Words>2345</Words>
  <Application>Microsoft Office PowerPoint</Application>
  <PresentationFormat>Widescreen</PresentationFormat>
  <Paragraphs>58</Paragraphs>
  <Slides>25</Slides>
  <Notes>25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Wingdings</vt:lpstr>
      <vt:lpstr>office theme</vt:lpstr>
      <vt:lpstr>office theme</vt:lpstr>
      <vt:lpstr>Gaining Provider Led Business Steering Group   Business Switching Principles for Industry </vt:lpstr>
      <vt:lpstr>Business Switching Principles for Industry </vt:lpstr>
      <vt:lpstr> Business Switching Principles for Industry </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Business Switching Principles for Industry</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Gaining Provider Led Business Steering Group meeting with Ofcom  Tuesday 1st November 2022</dc:title>
  <dc:creator>M Corcoran</dc:creator>
  <cp:lastModifiedBy>Megan Corcoran</cp:lastModifiedBy>
  <cp:revision>66</cp:revision>
  <dcterms:created xsi:type="dcterms:W3CDTF">2022-10-25T12:23:50Z</dcterms:created>
  <dcterms:modified xsi:type="dcterms:W3CDTF">2023-06-07T21:07:53Z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0x010100408656DBDD4AF84CAFC7502DA1B681CA</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SIP_Label_55818d02-8d25-4bb9-b27c-e4db64670887_Enabled">
    <vt:lpwstr>true</vt:lpwstr>
  </property>
  <property fmtid="{D5CDD505-2E9C-101B-9397-08002B2CF9AE}" pid="8" name="MSIP_Label_55818d02-8d25-4bb9-b27c-e4db64670887_SetDate">
    <vt:lpwstr>2023-01-24T12:40:58Z</vt:lpwstr>
  </property>
  <property fmtid="{D5CDD505-2E9C-101B-9397-08002B2CF9AE}" pid="9" name="MSIP_Label_55818d02-8d25-4bb9-b27c-e4db64670887_Method">
    <vt:lpwstr>Standard</vt:lpwstr>
  </property>
  <property fmtid="{D5CDD505-2E9C-101B-9397-08002B2CF9AE}" pid="10" name="MSIP_Label_55818d02-8d25-4bb9-b27c-e4db64670887_Name">
    <vt:lpwstr>55818d02-8d25-4bb9-b27c-e4db64670887</vt:lpwstr>
  </property>
  <property fmtid="{D5CDD505-2E9C-101B-9397-08002B2CF9AE}" pid="11" name="MSIP_Label_55818d02-8d25-4bb9-b27c-e4db64670887_SiteId">
    <vt:lpwstr>a7f35688-9c00-4d5e-ba41-29f146377ab0</vt:lpwstr>
  </property>
  <property fmtid="{D5CDD505-2E9C-101B-9397-08002B2CF9AE}" pid="12" name="MSIP_Label_55818d02-8d25-4bb9-b27c-e4db64670887_ActionId">
    <vt:lpwstr>5037ec72-3ceb-49ab-94fa-c0255432acff</vt:lpwstr>
  </property>
  <property fmtid="{D5CDD505-2E9C-101B-9397-08002B2CF9AE}" pid="13" name="MSIP_Label_55818d02-8d25-4bb9-b27c-e4db64670887_ContentBits">
    <vt:lpwstr>0</vt:lpwstr>
  </property>
  <property fmtid="{D5CDD505-2E9C-101B-9397-08002B2CF9AE}" pid="14" name="MSIP_Label_f45eeeb4-d9f6-46e5-a969-877a150077e7_Enabled">
    <vt:lpwstr>true</vt:lpwstr>
  </property>
  <property fmtid="{D5CDD505-2E9C-101B-9397-08002B2CF9AE}" pid="15" name="MSIP_Label_f45eeeb4-d9f6-46e5-a969-877a150077e7_SetDate">
    <vt:lpwstr>2023-01-24T22:18:56Z</vt:lpwstr>
  </property>
  <property fmtid="{D5CDD505-2E9C-101B-9397-08002B2CF9AE}" pid="16" name="MSIP_Label_f45eeeb4-d9f6-46e5-a969-877a150077e7_Method">
    <vt:lpwstr>Standard</vt:lpwstr>
  </property>
  <property fmtid="{D5CDD505-2E9C-101B-9397-08002B2CF9AE}" pid="17" name="MSIP_Label_f45eeeb4-d9f6-46e5-a969-877a150077e7_Name">
    <vt:lpwstr>f45eeeb4-d9f6-46e5-a969-877a150077e7</vt:lpwstr>
  </property>
  <property fmtid="{D5CDD505-2E9C-101B-9397-08002B2CF9AE}" pid="18" name="MSIP_Label_f45eeeb4-d9f6-46e5-a969-877a150077e7_SiteId">
    <vt:lpwstr>d481b612-8d2a-409f-9738-9508185d1a50</vt:lpwstr>
  </property>
  <property fmtid="{D5CDD505-2E9C-101B-9397-08002B2CF9AE}" pid="19" name="MSIP_Label_f45eeeb4-d9f6-46e5-a969-877a150077e7_ActionId">
    <vt:lpwstr>bc2e6c5f-35c1-44e8-a9ee-bdb62b82bed1</vt:lpwstr>
  </property>
  <property fmtid="{D5CDD505-2E9C-101B-9397-08002B2CF9AE}" pid="20" name="MSIP_Label_f45eeeb4-d9f6-46e5-a969-877a150077e7_ContentBits">
    <vt:lpwstr>2</vt:lpwstr>
  </property>
</Properties>
</file>