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entation.xml" ContentType="application/vnd.openxmlformats-officedocument.presentationml.presentation.main+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4.xml" ContentType="application/vnd.openxmlformats-officedocument.presentationml.notesSlide+xml"/>
  <Override PartName="/ppt/notesSlides/notesSlide19.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authors.xml" ContentType="application/vnd.ms-powerpoint.authors+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0" r:id="rId2"/>
  </p:sldMasterIdLst>
  <p:notesMasterIdLst>
    <p:notesMasterId r:id="rId23"/>
  </p:notesMasterIdLst>
  <p:sldIdLst>
    <p:sldId id="256" r:id="rId3"/>
    <p:sldId id="318" r:id="rId4"/>
    <p:sldId id="363" r:id="rId5"/>
    <p:sldId id="361" r:id="rId6"/>
    <p:sldId id="359" r:id="rId7"/>
    <p:sldId id="362" r:id="rId8"/>
    <p:sldId id="370" r:id="rId9"/>
    <p:sldId id="371" r:id="rId10"/>
    <p:sldId id="350" r:id="rId11"/>
    <p:sldId id="368" r:id="rId12"/>
    <p:sldId id="357" r:id="rId13"/>
    <p:sldId id="373" r:id="rId14"/>
    <p:sldId id="372" r:id="rId15"/>
    <p:sldId id="367" r:id="rId16"/>
    <p:sldId id="365" r:id="rId17"/>
    <p:sldId id="364" r:id="rId18"/>
    <p:sldId id="369" r:id="rId19"/>
    <p:sldId id="366" r:id="rId20"/>
    <p:sldId id="355" r:id="rId21"/>
    <p:sldId id="309" r:id="rId2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0" roundtripDataSignature="AMtx7mj/5w60koJx1VxEbSLelmA2iIi7Jw=="/>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B7AF8CE-4F2F-A9EF-F6E4-9A6408EE99AD}" name="Laura Meakin" initials="LM" userId="S::laura.meakin@talktalkbusiness.co.uk::7773d3ba-ab18-4aa0-ba32-cb9c3edf732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39" autoAdjust="0"/>
    <p:restoredTop sz="92680" autoAdjust="0"/>
  </p:normalViewPr>
  <p:slideViewPr>
    <p:cSldViewPr snapToGrid="0">
      <p:cViewPr varScale="1">
        <p:scale>
          <a:sx n="69" d="100"/>
          <a:sy n="69" d="100"/>
        </p:scale>
        <p:origin x="436"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slide" Target="slides/slide19.xml"/><Relationship Id="rId50" Type="http://customschemas.google.com/relationships/presentationmetadata" Target="metadata"/><Relationship Id="rId55" Type="http://schemas.microsoft.com/office/2018/10/relationships/authors" Targe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59" Type="http://schemas.openxmlformats.org/officeDocument/2006/relationships/customXml" Target="../customXml/item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3" Type="http://schemas.openxmlformats.org/officeDocument/2006/relationships/theme" Target="theme/theme1.xml"/><Relationship Id="rId58" Type="http://schemas.openxmlformats.org/officeDocument/2006/relationships/customXml" Target="../customXml/item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57" Type="http://schemas.openxmlformats.org/officeDocument/2006/relationships/customXml" Target="../customXml/item2.xml"/><Relationship Id="rId10" Type="http://schemas.openxmlformats.org/officeDocument/2006/relationships/slide" Target="slides/slide8.xml"/><Relationship Id="rId19" Type="http://schemas.openxmlformats.org/officeDocument/2006/relationships/slide" Target="slides/slide17.xml"/><Relationship Id="rId52"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56" Type="http://schemas.openxmlformats.org/officeDocument/2006/relationships/customXml" Target="../customXml/item1.xml"/><Relationship Id="rId8" Type="http://schemas.openxmlformats.org/officeDocument/2006/relationships/slide" Target="slides/slide6.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0" name="Google Shape;110;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31" name="Google Shape;13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578618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31" name="Google Shape;13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123966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31" name="Google Shape;13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585403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31" name="Google Shape;13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063505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31" name="Google Shape;13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010779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31" name="Google Shape;13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1233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31" name="Google Shape;13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114610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31" name="Google Shape;13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631460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31" name="Google Shape;13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116146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31" name="Google Shape;13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350879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31" name="Google Shape;13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31" name="Google Shape;13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842259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31" name="Google Shape;13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874645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31" name="Google Shape;13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639105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31" name="Google Shape;13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63311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31" name="Google Shape;13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355305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31" name="Google Shape;13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152517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31" name="Google Shape;13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11584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userDrawn="1">
  <p:cSld name="Title Slide">
    <p:spTree>
      <p:nvGrpSpPr>
        <p:cNvPr id="1" name="Shape 12"/>
        <p:cNvGrpSpPr/>
        <p:nvPr/>
      </p:nvGrpSpPr>
      <p:grpSpPr>
        <a:xfrm>
          <a:off x="0" y="0"/>
          <a:ext cx="0" cy="0"/>
          <a:chOff x="0" y="0"/>
          <a:chExt cx="0" cy="0"/>
        </a:xfrm>
      </p:grpSpPr>
      <p:sp>
        <p:nvSpPr>
          <p:cNvPr id="13" name="Google Shape;13;p1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 name="Google Shape;14;p1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a:endParaRPr/>
          </a:p>
        </p:txBody>
      </p:sp>
      <p:sp>
        <p:nvSpPr>
          <p:cNvPr id="15" name="Google Shape;1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6" name="Google Shape;1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7" name="Google Shape;1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
        <p:nvSpPr>
          <p:cNvPr id="18" name="Google Shape;18;p13"/>
          <p:cNvSpPr/>
          <p:nvPr/>
        </p:nvSpPr>
        <p:spPr>
          <a:xfrm>
            <a:off x="-3810" y="6126480"/>
            <a:ext cx="12192000" cy="754380"/>
          </a:xfrm>
          <a:prstGeom prst="rect">
            <a:avLst/>
          </a:prstGeom>
          <a:solidFill>
            <a:srgbClr val="000926"/>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800" b="1" i="0" u="none" strike="noStrike" cap="none" dirty="0">
                <a:solidFill>
                  <a:schemeClr val="dk1"/>
                </a:solidFill>
                <a:latin typeface="Calibri"/>
                <a:ea typeface="Calibri"/>
                <a:cs typeface="Calibri"/>
                <a:sym typeface="Calibri"/>
              </a:rPr>
              <a:t>   				</a:t>
            </a:r>
            <a:r>
              <a:rPr lang="en-US" sz="2000" b="0" i="0" u="none" strike="noStrike" cap="none" dirty="0">
                <a:solidFill>
                  <a:schemeClr val="bg1"/>
                </a:solidFill>
                <a:latin typeface="Calibri"/>
                <a:ea typeface="Calibri"/>
                <a:cs typeface="Calibri"/>
                <a:sym typeface="Calibri"/>
              </a:rPr>
              <a:t>Gaining Provider Led Business Steering Group</a:t>
            </a:r>
            <a:endParaRPr sz="2000" b="0" i="0" u="none" strike="noStrike" cap="none" dirty="0">
              <a:solidFill>
                <a:schemeClr val="bg1"/>
              </a:solidFill>
              <a:latin typeface="Calibri"/>
              <a:ea typeface="Calibri"/>
              <a:cs typeface="Calibri"/>
              <a:sym typeface="Calibri"/>
            </a:endParaRPr>
          </a:p>
        </p:txBody>
      </p:sp>
      <p:sp>
        <p:nvSpPr>
          <p:cNvPr id="20" name="Google Shape;20;p13"/>
          <p:cNvSpPr txBox="1"/>
          <p:nvPr/>
        </p:nvSpPr>
        <p:spPr>
          <a:xfrm>
            <a:off x="10847070" y="6390322"/>
            <a:ext cx="807720"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cxnSp>
        <p:nvCxnSpPr>
          <p:cNvPr id="21" name="Google Shape;21;p13"/>
          <p:cNvCxnSpPr/>
          <p:nvPr/>
        </p:nvCxnSpPr>
        <p:spPr>
          <a:xfrm>
            <a:off x="0" y="6123007"/>
            <a:ext cx="12195810" cy="0"/>
          </a:xfrm>
          <a:prstGeom prst="straightConnector1">
            <a:avLst/>
          </a:prstGeom>
          <a:noFill/>
          <a:ln w="25400" cap="flat" cmpd="sng">
            <a:solidFill>
              <a:schemeClr val="accent1"/>
            </a:solidFill>
            <a:prstDash val="solid"/>
            <a:miter lim="800000"/>
            <a:headEnd type="none" w="sm" len="sm"/>
            <a:tailEnd type="none" w="sm" len="sm"/>
          </a:ln>
        </p:spPr>
      </p:cxnSp>
      <p:pic>
        <p:nvPicPr>
          <p:cNvPr id="22" name="Google Shape;22;p13" descr="Toggle with solid fill"/>
          <p:cNvPicPr preferRelativeResize="0"/>
          <p:nvPr/>
        </p:nvPicPr>
        <p:blipFill rotWithShape="1">
          <a:blip r:embed="rId2">
            <a:alphaModFix/>
          </a:blip>
          <a:srcRect/>
          <a:stretch/>
        </p:blipFill>
        <p:spPr>
          <a:xfrm>
            <a:off x="358816" y="4857499"/>
            <a:ext cx="2054564" cy="2054564"/>
          </a:xfrm>
          <a:prstGeom prst="rect">
            <a:avLst/>
          </a:prstGeom>
          <a:noFill/>
          <a:ln>
            <a:noFill/>
          </a:ln>
        </p:spPr>
      </p:pic>
      <p:pic>
        <p:nvPicPr>
          <p:cNvPr id="23" name="Google Shape;23;p13"/>
          <p:cNvPicPr preferRelativeResize="0"/>
          <p:nvPr/>
        </p:nvPicPr>
        <p:blipFill rotWithShape="1">
          <a:blip r:embed="rId3">
            <a:alphaModFix/>
          </a:blip>
          <a:srcRect l="7705" b="28822"/>
          <a:stretch/>
        </p:blipFill>
        <p:spPr>
          <a:xfrm>
            <a:off x="-1" y="4673389"/>
            <a:ext cx="2913322" cy="2204379"/>
          </a:xfrm>
          <a:prstGeom prst="rect">
            <a:avLst/>
          </a:prstGeom>
          <a:noFill/>
          <a:ln>
            <a:noFill/>
          </a:ln>
        </p:spPr>
      </p:pic>
      <p:pic>
        <p:nvPicPr>
          <p:cNvPr id="24" name="Google Shape;24;p13" descr="Toggle with solid fill"/>
          <p:cNvPicPr preferRelativeResize="0"/>
          <p:nvPr/>
        </p:nvPicPr>
        <p:blipFill rotWithShape="1">
          <a:blip r:embed="rId2">
            <a:alphaModFix/>
          </a:blip>
          <a:srcRect/>
          <a:stretch/>
        </p:blipFill>
        <p:spPr>
          <a:xfrm>
            <a:off x="453092" y="5217907"/>
            <a:ext cx="1810199" cy="1810199"/>
          </a:xfrm>
          <a:prstGeom prst="rect">
            <a:avLst/>
          </a:prstGeom>
          <a:noFill/>
          <a:ln>
            <a:noFill/>
          </a:ln>
        </p:spPr>
      </p:pic>
      <p:sp>
        <p:nvSpPr>
          <p:cNvPr id="3" name="Content Placeholder 2">
            <a:extLst>
              <a:ext uri="{FF2B5EF4-FFF2-40B4-BE49-F238E27FC236}">
                <a16:creationId xmlns:a16="http://schemas.microsoft.com/office/drawing/2014/main" id="{CD1E09D1-2469-250F-885F-A6EF4B7261A4}"/>
              </a:ext>
            </a:extLst>
          </p:cNvPr>
          <p:cNvSpPr>
            <a:spLocks noGrp="1"/>
          </p:cNvSpPr>
          <p:nvPr>
            <p:ph sz="quarter" idx="13"/>
          </p:nvPr>
        </p:nvSpPr>
        <p:spPr>
          <a:xfrm>
            <a:off x="10196513" y="6521450"/>
            <a:ext cx="914400" cy="91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96"/>
        <p:cNvGrpSpPr/>
        <p:nvPr/>
      </p:nvGrpSpPr>
      <p:grpSpPr>
        <a:xfrm>
          <a:off x="0" y="0"/>
          <a:ext cx="0" cy="0"/>
          <a:chOff x="0" y="0"/>
          <a:chExt cx="0" cy="0"/>
        </a:xfrm>
      </p:grpSpPr>
      <p:sp>
        <p:nvSpPr>
          <p:cNvPr id="97" name="Google Shape;97;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8" name="Google Shape;98;p2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9" name="Google Shape;99;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0" name="Google Shape;100;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1" name="Google Shape;101;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02"/>
        <p:cNvGrpSpPr/>
        <p:nvPr/>
      </p:nvGrpSpPr>
      <p:grpSpPr>
        <a:xfrm>
          <a:off x="0" y="0"/>
          <a:ext cx="0" cy="0"/>
          <a:chOff x="0" y="0"/>
          <a:chExt cx="0" cy="0"/>
        </a:xfrm>
      </p:grpSpPr>
      <p:sp>
        <p:nvSpPr>
          <p:cNvPr id="103" name="Google Shape;103;p2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 name="Google Shape;104;p2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5" name="Google Shape;105;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 name="Google Shape;106;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 name="Google Shape;107;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32"/>
        <p:cNvGrpSpPr/>
        <p:nvPr/>
      </p:nvGrpSpPr>
      <p:grpSpPr>
        <a:xfrm>
          <a:off x="0" y="0"/>
          <a:ext cx="0" cy="0"/>
          <a:chOff x="0" y="0"/>
          <a:chExt cx="0" cy="0"/>
        </a:xfrm>
      </p:grpSpPr>
      <p:sp>
        <p:nvSpPr>
          <p:cNvPr id="33" name="Google Shape;33;p1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1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35" name="Google Shape;3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6" name="Google Shape;3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7" name="Google Shape;3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
        <p:nvSpPr>
          <p:cNvPr id="38" name="Google Shape;38;p12"/>
          <p:cNvSpPr/>
          <p:nvPr/>
        </p:nvSpPr>
        <p:spPr>
          <a:xfrm>
            <a:off x="-11431" y="6103620"/>
            <a:ext cx="12192000" cy="754380"/>
          </a:xfrm>
          <a:prstGeom prst="rect">
            <a:avLst/>
          </a:prstGeom>
          <a:solidFill>
            <a:srgbClr val="000926"/>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800" b="1" dirty="0">
                <a:solidFill>
                  <a:schemeClr val="lt1"/>
                </a:solidFill>
                <a:latin typeface="Calibri"/>
                <a:ea typeface="Calibri"/>
                <a:cs typeface="Calibri"/>
                <a:sym typeface="Calibri"/>
              </a:rPr>
              <a:t>   				</a:t>
            </a:r>
            <a:endParaRPr sz="2000" b="0" dirty="0">
              <a:solidFill>
                <a:srgbClr val="D8D8D8"/>
              </a:solidFill>
              <a:latin typeface="Calibri"/>
              <a:ea typeface="Calibri"/>
              <a:cs typeface="Calibri"/>
              <a:sym typeface="Calibri"/>
            </a:endParaRPr>
          </a:p>
        </p:txBody>
      </p:sp>
      <p:sp>
        <p:nvSpPr>
          <p:cNvPr id="39" name="Google Shape;39;p12"/>
          <p:cNvSpPr txBox="1"/>
          <p:nvPr/>
        </p:nvSpPr>
        <p:spPr>
          <a:xfrm>
            <a:off x="9595485" y="6367622"/>
            <a:ext cx="2496879" cy="3433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lang="en-US" sz="1200" b="0" u="none" dirty="0">
              <a:solidFill>
                <a:srgbClr val="BFBFBF"/>
              </a:solidFill>
              <a:latin typeface="Calibri"/>
              <a:ea typeface="Calibri"/>
              <a:cs typeface="Calibri"/>
              <a:sym typeface="Calibri"/>
            </a:endParaRPr>
          </a:p>
        </p:txBody>
      </p:sp>
      <p:cxnSp>
        <p:nvCxnSpPr>
          <p:cNvPr id="41" name="Google Shape;41;p12"/>
          <p:cNvCxnSpPr/>
          <p:nvPr/>
        </p:nvCxnSpPr>
        <p:spPr>
          <a:xfrm>
            <a:off x="0" y="6123007"/>
            <a:ext cx="12195810" cy="0"/>
          </a:xfrm>
          <a:prstGeom prst="straightConnector1">
            <a:avLst/>
          </a:prstGeom>
          <a:noFill/>
          <a:ln w="25400" cap="flat" cmpd="sng">
            <a:solidFill>
              <a:schemeClr val="accent1"/>
            </a:solidFill>
            <a:prstDash val="solid"/>
            <a:miter lim="800000"/>
            <a:headEnd type="none" w="sm" len="sm"/>
            <a:tailEnd type="none" w="sm" len="sm"/>
          </a:ln>
        </p:spPr>
      </p:cxnSp>
      <p:pic>
        <p:nvPicPr>
          <p:cNvPr id="43" name="Google Shape;43;p12"/>
          <p:cNvPicPr preferRelativeResize="0"/>
          <p:nvPr/>
        </p:nvPicPr>
        <p:blipFill rotWithShape="1">
          <a:blip r:embed="rId2">
            <a:alphaModFix/>
          </a:blip>
          <a:srcRect l="7705" b="28822"/>
          <a:stretch/>
        </p:blipFill>
        <p:spPr>
          <a:xfrm>
            <a:off x="-73914" y="5241851"/>
            <a:ext cx="2413381" cy="1694151"/>
          </a:xfrm>
          <a:prstGeom prst="rect">
            <a:avLst/>
          </a:prstGeom>
          <a:noFill/>
          <a:ln>
            <a:noFill/>
          </a:ln>
        </p:spPr>
      </p:pic>
      <p:pic>
        <p:nvPicPr>
          <p:cNvPr id="42" name="Google Shape;42;p12" descr="Toggle with solid fill"/>
          <p:cNvPicPr preferRelativeResize="0"/>
          <p:nvPr/>
        </p:nvPicPr>
        <p:blipFill rotWithShape="1">
          <a:blip r:embed="rId3">
            <a:alphaModFix/>
          </a:blip>
          <a:srcRect/>
          <a:stretch/>
        </p:blipFill>
        <p:spPr>
          <a:xfrm>
            <a:off x="283366" y="5450236"/>
            <a:ext cx="1740315" cy="1655763"/>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userDrawn="1">
  <p:cSld name="Title Slide">
    <p:spTree>
      <p:nvGrpSpPr>
        <p:cNvPr id="1" name="Shape 32"/>
        <p:cNvGrpSpPr/>
        <p:nvPr/>
      </p:nvGrpSpPr>
      <p:grpSpPr>
        <a:xfrm>
          <a:off x="0" y="0"/>
          <a:ext cx="0" cy="0"/>
          <a:chOff x="0" y="0"/>
          <a:chExt cx="0" cy="0"/>
        </a:xfrm>
      </p:grpSpPr>
      <p:sp>
        <p:nvSpPr>
          <p:cNvPr id="33" name="Google Shape;33;p1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1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dirty="0"/>
          </a:p>
        </p:txBody>
      </p:sp>
      <p:sp>
        <p:nvSpPr>
          <p:cNvPr id="35" name="Google Shape;3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6" name="Google Shape;3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7" name="Google Shape;3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
        <p:nvSpPr>
          <p:cNvPr id="38" name="Google Shape;38;p12"/>
          <p:cNvSpPr/>
          <p:nvPr/>
        </p:nvSpPr>
        <p:spPr>
          <a:xfrm>
            <a:off x="-11431" y="6103620"/>
            <a:ext cx="12192000" cy="754380"/>
          </a:xfrm>
          <a:prstGeom prst="rect">
            <a:avLst/>
          </a:prstGeom>
          <a:solidFill>
            <a:srgbClr val="000926"/>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800" b="1" dirty="0">
                <a:solidFill>
                  <a:schemeClr val="lt1"/>
                </a:solidFill>
                <a:latin typeface="Calibri"/>
                <a:ea typeface="Calibri"/>
                <a:cs typeface="Calibri"/>
                <a:sym typeface="Calibri"/>
              </a:rPr>
              <a:t>   				</a:t>
            </a:r>
            <a:endParaRPr sz="2000" b="0" dirty="0">
              <a:solidFill>
                <a:srgbClr val="D8D8D8"/>
              </a:solidFill>
              <a:latin typeface="Calibri"/>
              <a:ea typeface="Calibri"/>
              <a:cs typeface="Calibri"/>
              <a:sym typeface="Calibri"/>
            </a:endParaRPr>
          </a:p>
        </p:txBody>
      </p:sp>
      <p:sp>
        <p:nvSpPr>
          <p:cNvPr id="39" name="Google Shape;39;p12"/>
          <p:cNvSpPr txBox="1"/>
          <p:nvPr/>
        </p:nvSpPr>
        <p:spPr>
          <a:xfrm>
            <a:off x="9595485" y="6367622"/>
            <a:ext cx="2496879" cy="3433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b="0" u="none" dirty="0">
              <a:solidFill>
                <a:srgbClr val="BFBFBF"/>
              </a:solidFill>
              <a:latin typeface="Calibri"/>
              <a:ea typeface="Calibri"/>
              <a:cs typeface="Calibri"/>
              <a:sym typeface="Calibri"/>
            </a:endParaRPr>
          </a:p>
        </p:txBody>
      </p:sp>
      <p:cxnSp>
        <p:nvCxnSpPr>
          <p:cNvPr id="41" name="Google Shape;41;p12"/>
          <p:cNvCxnSpPr/>
          <p:nvPr/>
        </p:nvCxnSpPr>
        <p:spPr>
          <a:xfrm>
            <a:off x="0" y="6123007"/>
            <a:ext cx="12195810" cy="0"/>
          </a:xfrm>
          <a:prstGeom prst="straightConnector1">
            <a:avLst/>
          </a:prstGeom>
          <a:noFill/>
          <a:ln w="25400" cap="flat" cmpd="sng">
            <a:solidFill>
              <a:schemeClr val="accent1"/>
            </a:solidFill>
            <a:prstDash val="solid"/>
            <a:miter lim="800000"/>
            <a:headEnd type="none" w="sm" len="sm"/>
            <a:tailEnd type="none" w="sm" len="sm"/>
          </a:ln>
        </p:spPr>
      </p:cxnSp>
      <p:pic>
        <p:nvPicPr>
          <p:cNvPr id="42" name="Google Shape;42;p12" descr="Toggle with solid fill"/>
          <p:cNvPicPr preferRelativeResize="0"/>
          <p:nvPr/>
        </p:nvPicPr>
        <p:blipFill rotWithShape="1">
          <a:blip r:embed="rId2">
            <a:alphaModFix/>
          </a:blip>
          <a:srcRect/>
          <a:stretch/>
        </p:blipFill>
        <p:spPr>
          <a:xfrm>
            <a:off x="110788" y="5095724"/>
            <a:ext cx="2054564" cy="2054564"/>
          </a:xfrm>
          <a:prstGeom prst="rect">
            <a:avLst/>
          </a:prstGeom>
          <a:noFill/>
          <a:ln>
            <a:noFill/>
          </a:ln>
        </p:spPr>
      </p:pic>
      <p:pic>
        <p:nvPicPr>
          <p:cNvPr id="43" name="Google Shape;43;p12"/>
          <p:cNvPicPr preferRelativeResize="0"/>
          <p:nvPr/>
        </p:nvPicPr>
        <p:blipFill rotWithShape="1">
          <a:blip r:embed="rId3">
            <a:alphaModFix/>
          </a:blip>
          <a:srcRect l="7705" b="28822"/>
          <a:stretch/>
        </p:blipFill>
        <p:spPr>
          <a:xfrm>
            <a:off x="-49380" y="5095724"/>
            <a:ext cx="2313078" cy="1752393"/>
          </a:xfrm>
          <a:prstGeom prst="rect">
            <a:avLst/>
          </a:prstGeom>
          <a:noFill/>
          <a:ln>
            <a:noFill/>
          </a:ln>
        </p:spPr>
      </p:pic>
      <p:pic>
        <p:nvPicPr>
          <p:cNvPr id="44" name="Google Shape;44;p12" descr="Toggle with solid fill"/>
          <p:cNvPicPr preferRelativeResize="0"/>
          <p:nvPr/>
        </p:nvPicPr>
        <p:blipFill rotWithShape="1">
          <a:blip r:embed="rId2">
            <a:alphaModFix/>
          </a:blip>
          <a:srcRect/>
          <a:stretch/>
        </p:blipFill>
        <p:spPr>
          <a:xfrm>
            <a:off x="184878" y="5217907"/>
            <a:ext cx="1810199" cy="1810199"/>
          </a:xfrm>
          <a:prstGeom prst="rect">
            <a:avLst/>
          </a:prstGeom>
          <a:noFill/>
          <a:ln>
            <a:noFill/>
          </a:ln>
        </p:spPr>
      </p:pic>
      <p:sp>
        <p:nvSpPr>
          <p:cNvPr id="3" name="Content Placeholder 2">
            <a:extLst>
              <a:ext uri="{FF2B5EF4-FFF2-40B4-BE49-F238E27FC236}">
                <a16:creationId xmlns:a16="http://schemas.microsoft.com/office/drawing/2014/main" id="{83ABC6CF-8ED4-4D36-67A0-D02FB5C7F8C5}"/>
              </a:ext>
            </a:extLst>
          </p:cNvPr>
          <p:cNvSpPr>
            <a:spLocks noGrp="1"/>
          </p:cNvSpPr>
          <p:nvPr>
            <p:ph sz="quarter" idx="13"/>
          </p:nvPr>
        </p:nvSpPr>
        <p:spPr>
          <a:xfrm>
            <a:off x="10483850" y="6623050"/>
            <a:ext cx="914400" cy="914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7"/>
        <p:cNvGrpSpPr/>
        <p:nvPr/>
      </p:nvGrpSpPr>
      <p:grpSpPr>
        <a:xfrm>
          <a:off x="0" y="0"/>
          <a:ext cx="0" cy="0"/>
          <a:chOff x="0" y="0"/>
          <a:chExt cx="0" cy="0"/>
        </a:xfrm>
      </p:grpSpPr>
      <p:sp>
        <p:nvSpPr>
          <p:cNvPr id="58" name="Google Shape;5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1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1" name="Google Shape;61;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2" name="Google Shape;62;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3" name="Google Shape;63;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4"/>
        <p:cNvGrpSpPr/>
        <p:nvPr/>
      </p:nvGrpSpPr>
      <p:grpSpPr>
        <a:xfrm>
          <a:off x="0" y="0"/>
          <a:ext cx="0" cy="0"/>
          <a:chOff x="0" y="0"/>
          <a:chExt cx="0" cy="0"/>
        </a:xfrm>
      </p:grpSpPr>
      <p:sp>
        <p:nvSpPr>
          <p:cNvPr id="65" name="Google Shape;65;p1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7" name="Google Shape;67;p1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1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9" name="Google Shape;69;p1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0" name="Google Shape;70;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1" name="Google Shape;71;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2" name="Google Shape;72;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3"/>
        <p:cNvGrpSpPr/>
        <p:nvPr/>
      </p:nvGrpSpPr>
      <p:grpSpPr>
        <a:xfrm>
          <a:off x="0" y="0"/>
          <a:ext cx="0" cy="0"/>
          <a:chOff x="0" y="0"/>
          <a:chExt cx="0" cy="0"/>
        </a:xfrm>
      </p:grpSpPr>
      <p:sp>
        <p:nvSpPr>
          <p:cNvPr id="74" name="Google Shape;74;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6" name="Google Shape;76;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7" name="Google Shape;77;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8"/>
        <p:cNvGrpSpPr/>
        <p:nvPr/>
      </p:nvGrpSpPr>
      <p:grpSpPr>
        <a:xfrm>
          <a:off x="0" y="0"/>
          <a:ext cx="0" cy="0"/>
          <a:chOff x="0" y="0"/>
          <a:chExt cx="0" cy="0"/>
        </a:xfrm>
      </p:grpSpPr>
      <p:sp>
        <p:nvSpPr>
          <p:cNvPr id="79" name="Google Shape;79;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0" name="Google Shape;80;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1" name="Google Shape;81;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82"/>
        <p:cNvGrpSpPr/>
        <p:nvPr/>
      </p:nvGrpSpPr>
      <p:grpSpPr>
        <a:xfrm>
          <a:off x="0" y="0"/>
          <a:ext cx="0" cy="0"/>
          <a:chOff x="0" y="0"/>
          <a:chExt cx="0" cy="0"/>
        </a:xfrm>
      </p:grpSpPr>
      <p:sp>
        <p:nvSpPr>
          <p:cNvPr id="83" name="Google Shape;83;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4" name="Google Shape;84;p2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85" name="Google Shape;85;p2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86" name="Google Shape;86;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7" name="Google Shape;87;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8" name="Google Shape;88;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89"/>
        <p:cNvGrpSpPr/>
        <p:nvPr/>
      </p:nvGrpSpPr>
      <p:grpSpPr>
        <a:xfrm>
          <a:off x="0" y="0"/>
          <a:ext cx="0" cy="0"/>
          <a:chOff x="0" y="0"/>
          <a:chExt cx="0" cy="0"/>
        </a:xfrm>
      </p:grpSpPr>
      <p:sp>
        <p:nvSpPr>
          <p:cNvPr id="90" name="Google Shape;90;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1" name="Google Shape;91;p21"/>
          <p:cNvSpPr>
            <a:spLocks noGrp="1"/>
          </p:cNvSpPr>
          <p:nvPr>
            <p:ph type="pic" idx="2"/>
          </p:nvPr>
        </p:nvSpPr>
        <p:spPr>
          <a:xfrm>
            <a:off x="5183188" y="987425"/>
            <a:ext cx="6172200" cy="4873625"/>
          </a:xfrm>
          <a:prstGeom prst="rect">
            <a:avLst/>
          </a:prstGeom>
          <a:noFill/>
          <a:ln>
            <a:noFill/>
          </a:ln>
        </p:spPr>
      </p:sp>
      <p:sp>
        <p:nvSpPr>
          <p:cNvPr id="92" name="Google Shape;92;p2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93" name="Google Shape;93;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94" name="Google Shape;94;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95" name="Google Shape;95;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theme" Target="../theme/theme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414141"/>
        </a:solidFill>
        <a:effectLst/>
      </p:bgPr>
    </p:bg>
    <p:spTree>
      <p:nvGrpSpPr>
        <p:cNvPr id="1" name="Shape 5"/>
        <p:cNvGrpSpPr/>
        <p:nvPr/>
      </p:nvGrpSpPr>
      <p:grpSpPr>
        <a:xfrm>
          <a:off x="0" y="0"/>
          <a:ext cx="0" cy="0"/>
          <a:chOff x="0" y="0"/>
          <a:chExt cx="0" cy="0"/>
        </a:xfrm>
      </p:grpSpPr>
      <p:sp>
        <p:nvSpPr>
          <p:cNvPr id="6" name="Google Shape;6;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Calibri"/>
              <a:buNone/>
              <a:defRPr sz="4400" b="0" i="0" u="none" strike="noStrike" cap="non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9pPr>
          </a:lstStyle>
          <a:p>
            <a:endParaRPr/>
          </a:p>
        </p:txBody>
      </p:sp>
      <p:sp>
        <p:nvSpPr>
          <p:cNvPr id="8" name="Google Shape;8;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dirty="0"/>
          </a:p>
        </p:txBody>
      </p:sp>
      <p:sp>
        <p:nvSpPr>
          <p:cNvPr id="9" name="Google Shape;9;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dirty="0"/>
          </a:p>
        </p:txBody>
      </p:sp>
      <p:sp>
        <p:nvSpPr>
          <p:cNvPr id="10" name="Google Shape;10;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chemeClr val="lt1"/>
                </a:solidFill>
                <a:latin typeface="Calibri"/>
                <a:ea typeface="Calibri"/>
                <a:cs typeface="Calibri"/>
                <a:sym typeface="Calibri"/>
              </a:defRPr>
            </a:lvl1pPr>
            <a:lvl2pPr marL="0" marR="0" lvl="1" indent="0" algn="r" rtl="0">
              <a:spcBef>
                <a:spcPts val="0"/>
              </a:spcBef>
              <a:buNone/>
              <a:defRPr sz="1200" b="0" i="0" u="none" strike="noStrike" cap="none">
                <a:solidFill>
                  <a:schemeClr val="lt1"/>
                </a:solidFill>
                <a:latin typeface="Calibri"/>
                <a:ea typeface="Calibri"/>
                <a:cs typeface="Calibri"/>
                <a:sym typeface="Calibri"/>
              </a:defRPr>
            </a:lvl2pPr>
            <a:lvl3pPr marL="0" marR="0" lvl="2" indent="0" algn="r" rtl="0">
              <a:spcBef>
                <a:spcPts val="0"/>
              </a:spcBef>
              <a:buNone/>
              <a:defRPr sz="1200" b="0" i="0" u="none" strike="noStrike" cap="none">
                <a:solidFill>
                  <a:schemeClr val="lt1"/>
                </a:solidFill>
                <a:latin typeface="Calibri"/>
                <a:ea typeface="Calibri"/>
                <a:cs typeface="Calibri"/>
                <a:sym typeface="Calibri"/>
              </a:defRPr>
            </a:lvl3pPr>
            <a:lvl4pPr marL="0" marR="0" lvl="3" indent="0" algn="r" rtl="0">
              <a:spcBef>
                <a:spcPts val="0"/>
              </a:spcBef>
              <a:buNone/>
              <a:defRPr sz="1200" b="0" i="0" u="none" strike="noStrike" cap="none">
                <a:solidFill>
                  <a:schemeClr val="lt1"/>
                </a:solidFill>
                <a:latin typeface="Calibri"/>
                <a:ea typeface="Calibri"/>
                <a:cs typeface="Calibri"/>
                <a:sym typeface="Calibri"/>
              </a:defRPr>
            </a:lvl4pPr>
            <a:lvl5pPr marL="0" marR="0" lvl="4" indent="0" algn="r" rtl="0">
              <a:spcBef>
                <a:spcPts val="0"/>
              </a:spcBef>
              <a:buNone/>
              <a:defRPr sz="1200" b="0" i="0" u="none" strike="noStrike" cap="none">
                <a:solidFill>
                  <a:schemeClr val="lt1"/>
                </a:solidFill>
                <a:latin typeface="Calibri"/>
                <a:ea typeface="Calibri"/>
                <a:cs typeface="Calibri"/>
                <a:sym typeface="Calibri"/>
              </a:defRPr>
            </a:lvl5pPr>
            <a:lvl6pPr marL="0" marR="0" lvl="5" indent="0" algn="r" rtl="0">
              <a:spcBef>
                <a:spcPts val="0"/>
              </a:spcBef>
              <a:buNone/>
              <a:defRPr sz="1200" b="0" i="0" u="none" strike="noStrike" cap="none">
                <a:solidFill>
                  <a:schemeClr val="lt1"/>
                </a:solidFill>
                <a:latin typeface="Calibri"/>
                <a:ea typeface="Calibri"/>
                <a:cs typeface="Calibri"/>
                <a:sym typeface="Calibri"/>
              </a:defRPr>
            </a:lvl6pPr>
            <a:lvl7pPr marL="0" marR="0" lvl="6" indent="0" algn="r" rtl="0">
              <a:spcBef>
                <a:spcPts val="0"/>
              </a:spcBef>
              <a:buNone/>
              <a:defRPr sz="1200" b="0" i="0" u="none" strike="noStrike" cap="none">
                <a:solidFill>
                  <a:schemeClr val="lt1"/>
                </a:solidFill>
                <a:latin typeface="Calibri"/>
                <a:ea typeface="Calibri"/>
                <a:cs typeface="Calibri"/>
                <a:sym typeface="Calibri"/>
              </a:defRPr>
            </a:lvl7pPr>
            <a:lvl8pPr marL="0" marR="0" lvl="7" indent="0" algn="r" rtl="0">
              <a:spcBef>
                <a:spcPts val="0"/>
              </a:spcBef>
              <a:buNone/>
              <a:defRPr sz="1200" b="0" i="0" u="none" strike="noStrike" cap="none">
                <a:solidFill>
                  <a:schemeClr val="lt1"/>
                </a:solidFill>
                <a:latin typeface="Calibri"/>
                <a:ea typeface="Calibri"/>
                <a:cs typeface="Calibri"/>
                <a:sym typeface="Calibri"/>
              </a:defRPr>
            </a:lvl8pPr>
            <a:lvl9pPr marL="0" marR="0" lvl="8" indent="0" algn="r" rtl="0">
              <a:spcBef>
                <a:spcPts val="0"/>
              </a:spcBef>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
        <p:nvSpPr>
          <p:cNvPr id="11" name="Google Shape;11;p11" descr="{&quot;HashCode&quot;:-207337772,&quot;Placement&quot;:&quot;Footer&quot;,&quot;Top&quot;:519.343,&quot;Left&quot;:406.9819,&quot;SlideWidth&quot;:960,&quot;SlideHeight&quot;:540}"/>
          <p:cNvSpPr txBox="1"/>
          <p:nvPr/>
        </p:nvSpPr>
        <p:spPr>
          <a:xfrm>
            <a:off x="5168670" y="6595656"/>
            <a:ext cx="1854660" cy="262344"/>
          </a:xfrm>
          <a:prstGeom prst="rect">
            <a:avLst/>
          </a:prstGeom>
          <a:noFill/>
          <a:ln>
            <a:noFill/>
          </a:ln>
        </p:spPr>
        <p:txBody>
          <a:bodyPr spcFirstLastPara="1" wrap="square" lIns="0" tIns="0" rIns="0" bIns="0" anchor="ctr" anchorCtr="1">
            <a:spAutoFit/>
          </a:bodyPr>
          <a:lstStyle/>
          <a:p>
            <a:pPr marL="0" marR="0" lvl="0" indent="0" algn="ctr" rtl="0">
              <a:spcBef>
                <a:spcPts val="0"/>
              </a:spcBef>
              <a:spcAft>
                <a:spcPts val="0"/>
              </a:spcAft>
              <a:buNone/>
            </a:pPr>
            <a:r>
              <a:rPr lang="en-US" sz="1000" b="0" i="0" u="none" strike="noStrike" cap="none" dirty="0">
                <a:solidFill>
                  <a:srgbClr val="000000"/>
                </a:solidFill>
                <a:latin typeface="Calibri"/>
                <a:ea typeface="Calibri"/>
                <a:cs typeface="Calibri"/>
                <a:sym typeface="Calibri"/>
              </a:rPr>
              <a:t>TalkTalk Classification: Private</a:t>
            </a:r>
            <a:endParaRPr dirty="0"/>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5"/>
        <p:cNvGrpSpPr/>
        <p:nvPr/>
      </p:nvGrpSpPr>
      <p:grpSpPr>
        <a:xfrm>
          <a:off x="0" y="0"/>
          <a:ext cx="0" cy="0"/>
          <a:chOff x="0" y="0"/>
          <a:chExt cx="0" cy="0"/>
        </a:xfrm>
      </p:grpSpPr>
      <p:sp>
        <p:nvSpPr>
          <p:cNvPr id="26" name="Google Shape;26;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7" name="Google Shape;27;p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8" name="Google Shape;2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29" name="Google Shape;2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30" name="Google Shape;3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u="none">
                <a:solidFill>
                  <a:srgbClr val="888888"/>
                </a:solidFill>
                <a:latin typeface="Calibri"/>
                <a:ea typeface="Calibri"/>
                <a:cs typeface="Calibri"/>
                <a:sym typeface="Calibri"/>
              </a:defRPr>
            </a:lvl1pPr>
            <a:lvl2pPr marL="0" marR="0" lvl="1" indent="0" algn="r" rtl="0">
              <a:spcBef>
                <a:spcPts val="0"/>
              </a:spcBef>
              <a:buNone/>
              <a:defRPr sz="1200" b="0" u="none">
                <a:solidFill>
                  <a:srgbClr val="888888"/>
                </a:solidFill>
                <a:latin typeface="Calibri"/>
                <a:ea typeface="Calibri"/>
                <a:cs typeface="Calibri"/>
                <a:sym typeface="Calibri"/>
              </a:defRPr>
            </a:lvl2pPr>
            <a:lvl3pPr marL="0" marR="0" lvl="2" indent="0" algn="r" rtl="0">
              <a:spcBef>
                <a:spcPts val="0"/>
              </a:spcBef>
              <a:buNone/>
              <a:defRPr sz="1200" b="0" u="none">
                <a:solidFill>
                  <a:srgbClr val="888888"/>
                </a:solidFill>
                <a:latin typeface="Calibri"/>
                <a:ea typeface="Calibri"/>
                <a:cs typeface="Calibri"/>
                <a:sym typeface="Calibri"/>
              </a:defRPr>
            </a:lvl3pPr>
            <a:lvl4pPr marL="0" marR="0" lvl="3" indent="0" algn="r" rtl="0">
              <a:spcBef>
                <a:spcPts val="0"/>
              </a:spcBef>
              <a:buNone/>
              <a:defRPr sz="1200" b="0" u="none">
                <a:solidFill>
                  <a:srgbClr val="888888"/>
                </a:solidFill>
                <a:latin typeface="Calibri"/>
                <a:ea typeface="Calibri"/>
                <a:cs typeface="Calibri"/>
                <a:sym typeface="Calibri"/>
              </a:defRPr>
            </a:lvl4pPr>
            <a:lvl5pPr marL="0" marR="0" lvl="4" indent="0" algn="r" rtl="0">
              <a:spcBef>
                <a:spcPts val="0"/>
              </a:spcBef>
              <a:buNone/>
              <a:defRPr sz="1200" b="0" u="none">
                <a:solidFill>
                  <a:srgbClr val="888888"/>
                </a:solidFill>
                <a:latin typeface="Calibri"/>
                <a:ea typeface="Calibri"/>
                <a:cs typeface="Calibri"/>
                <a:sym typeface="Calibri"/>
              </a:defRPr>
            </a:lvl5pPr>
            <a:lvl6pPr marL="0" marR="0" lvl="5" indent="0" algn="r" rtl="0">
              <a:spcBef>
                <a:spcPts val="0"/>
              </a:spcBef>
              <a:buNone/>
              <a:defRPr sz="1200" b="0" u="none">
                <a:solidFill>
                  <a:srgbClr val="888888"/>
                </a:solidFill>
                <a:latin typeface="Calibri"/>
                <a:ea typeface="Calibri"/>
                <a:cs typeface="Calibri"/>
                <a:sym typeface="Calibri"/>
              </a:defRPr>
            </a:lvl6pPr>
            <a:lvl7pPr marL="0" marR="0" lvl="6" indent="0" algn="r" rtl="0">
              <a:spcBef>
                <a:spcPts val="0"/>
              </a:spcBef>
              <a:buNone/>
              <a:defRPr sz="1200" b="0" u="none">
                <a:solidFill>
                  <a:srgbClr val="888888"/>
                </a:solidFill>
                <a:latin typeface="Calibri"/>
                <a:ea typeface="Calibri"/>
                <a:cs typeface="Calibri"/>
                <a:sym typeface="Calibri"/>
              </a:defRPr>
            </a:lvl7pPr>
            <a:lvl8pPr marL="0" marR="0" lvl="7" indent="0" algn="r" rtl="0">
              <a:spcBef>
                <a:spcPts val="0"/>
              </a:spcBef>
              <a:buNone/>
              <a:defRPr sz="1200" b="0" u="none">
                <a:solidFill>
                  <a:srgbClr val="888888"/>
                </a:solidFill>
                <a:latin typeface="Calibri"/>
                <a:ea typeface="Calibri"/>
                <a:cs typeface="Calibri"/>
                <a:sym typeface="Calibri"/>
              </a:defRPr>
            </a:lvl8pPr>
            <a:lvl9pPr marL="0" marR="0" lvl="8" indent="0" algn="r" rtl="0">
              <a:spcBef>
                <a:spcPts val="0"/>
              </a:spcBef>
              <a:buNone/>
              <a:defRPr sz="1200" b="0" u="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
        <p:nvSpPr>
          <p:cNvPr id="31" name="Google Shape;31;p10" descr="{&quot;HashCode&quot;:-207337772,&quot;Placement&quot;:&quot;Footer&quot;,&quot;Top&quot;:519.343,&quot;Left&quot;:406.9819,&quot;SlideWidth&quot;:960,&quot;SlideHeight&quot;:540}"/>
          <p:cNvSpPr txBox="1"/>
          <p:nvPr/>
        </p:nvSpPr>
        <p:spPr>
          <a:xfrm>
            <a:off x="5168670" y="6595656"/>
            <a:ext cx="1854660" cy="262344"/>
          </a:xfrm>
          <a:prstGeom prst="rect">
            <a:avLst/>
          </a:prstGeom>
          <a:noFill/>
          <a:ln>
            <a:noFill/>
          </a:ln>
        </p:spPr>
        <p:txBody>
          <a:bodyPr spcFirstLastPara="1" wrap="square" lIns="0" tIns="0" rIns="0" bIns="0" anchor="ctr" anchorCtr="1">
            <a:spAutoFit/>
          </a:bodyPr>
          <a:lstStyle/>
          <a:p>
            <a:pPr marL="0" marR="0" lvl="0" indent="0" algn="ctr" rtl="0">
              <a:spcBef>
                <a:spcPts val="0"/>
              </a:spcBef>
              <a:spcAft>
                <a:spcPts val="0"/>
              </a:spcAft>
              <a:buNone/>
            </a:pPr>
            <a:r>
              <a:rPr lang="en-US" sz="1000" dirty="0">
                <a:solidFill>
                  <a:srgbClr val="000000"/>
                </a:solidFill>
                <a:latin typeface="Calibri"/>
                <a:ea typeface="Calibri"/>
                <a:cs typeface="Calibri"/>
                <a:sym typeface="Calibri"/>
              </a:rPr>
              <a:t>TalkTalk Classification: Private</a:t>
            </a:r>
            <a:endParaRPr dirty="0"/>
          </a:p>
        </p:txBody>
      </p:sp>
    </p:spTree>
  </p:cSld>
  <p:clrMap bg1="lt1" tx1="dk1" bg2="dk2" tx2="lt2" accent1="accent1" accent2="accent2" accent3="accent3" accent4="accent4" accent5="accent5" accent6="accent6" hlink="hlink" folHlink="folHlink"/>
  <p:sldLayoutIdLst>
    <p:sldLayoutId id="2147483662" r:id="rId1"/>
    <p:sldLayoutId id="2147483651"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hyperlink" Target="https://www.offta.org.uk/__data/assets/pdf_file/0013/212701/Number-Port-Emergency-Restorations.pdf"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www.openreach.co.uk/cpportal/content/dam/cpportal/logged-in/images-and-documents/home/view-known-issues/KnownIssues2024/Known_Issue_List_November_2024_V2.xlsx"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openreach.co.uk/cpportal/help/guides"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openreach.co.uk/cpportal/products/the-all-ip-programme/stopsell-update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openreach.co.uk/cpportal/help/customer-service-plans/csp-common-sections/cpzone-dso"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openreach.co.uk/cpportal/services/product-services/cpzone-one-touch-switch"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1"/>
          <p:cNvSpPr txBox="1">
            <a:spLocks noGrp="1"/>
          </p:cNvSpPr>
          <p:nvPr>
            <p:ph type="ctrTitle"/>
          </p:nvPr>
        </p:nvSpPr>
        <p:spPr>
          <a:xfrm>
            <a:off x="4666895" y="2617540"/>
            <a:ext cx="6976481"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ct val="100000"/>
              <a:buFont typeface="Calibri"/>
              <a:buNone/>
            </a:pPr>
            <a:r>
              <a:rPr lang="en-US" sz="3200" b="1" dirty="0"/>
              <a:t>A Best Practice Guide to Avoidance of Erroneous Transfers, and Recovery Options on the Openreach Network</a:t>
            </a:r>
            <a:endParaRPr sz="2800" dirty="0"/>
          </a:p>
        </p:txBody>
      </p:sp>
      <p:sp>
        <p:nvSpPr>
          <p:cNvPr id="113" name="Google Shape;113;p1"/>
          <p:cNvSpPr/>
          <p:nvPr/>
        </p:nvSpPr>
        <p:spPr>
          <a:xfrm flipH="1">
            <a:off x="3" y="1"/>
            <a:ext cx="4666892" cy="3612937"/>
          </a:xfrm>
          <a:custGeom>
            <a:avLst/>
            <a:gdLst/>
            <a:ahLst/>
            <a:cxnLst/>
            <a:rect l="l" t="t" r="r" b="b"/>
            <a:pathLst>
              <a:path w="4666892" h="3612937" extrusionOk="0">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14" name="Google Shape;114;p1"/>
          <p:cNvSpPr/>
          <p:nvPr/>
        </p:nvSpPr>
        <p:spPr>
          <a:xfrm flipH="1">
            <a:off x="0" y="1"/>
            <a:ext cx="4502173" cy="3448219"/>
          </a:xfrm>
          <a:custGeom>
            <a:avLst/>
            <a:gdLst/>
            <a:ahLst/>
            <a:cxnLst/>
            <a:rect l="l" t="t" r="r" b="b"/>
            <a:pathLst>
              <a:path w="4502173" h="3448219" extrusionOk="0">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pic>
        <p:nvPicPr>
          <p:cNvPr id="115" name="Google Shape;115;p1" descr="Toggle with solid fill"/>
          <p:cNvPicPr preferRelativeResize="0"/>
          <p:nvPr/>
        </p:nvPicPr>
        <p:blipFill rotWithShape="1">
          <a:blip r:embed="rId3">
            <a:alphaModFix/>
          </a:blip>
          <a:srcRect/>
          <a:stretch/>
        </p:blipFill>
        <p:spPr>
          <a:xfrm>
            <a:off x="597072" y="-206482"/>
            <a:ext cx="2826103" cy="2826103"/>
          </a:xfrm>
          <a:prstGeom prst="rect">
            <a:avLst/>
          </a:prstGeom>
          <a:noFill/>
          <a:ln>
            <a:noFill/>
          </a:ln>
        </p:spPr>
      </p:pic>
      <p:sp>
        <p:nvSpPr>
          <p:cNvPr id="116" name="Google Shape;116;p1"/>
          <p:cNvSpPr/>
          <p:nvPr/>
        </p:nvSpPr>
        <p:spPr>
          <a:xfrm flipH="1">
            <a:off x="2" y="3943103"/>
            <a:ext cx="3587263" cy="2939948"/>
          </a:xfrm>
          <a:custGeom>
            <a:avLst/>
            <a:gdLst/>
            <a:ahLst/>
            <a:cxnLst/>
            <a:rect l="l" t="t" r="r" b="b"/>
            <a:pathLst>
              <a:path w="3587263" h="2939948" extrusionOk="0">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17" name="Google Shape;117;p1"/>
          <p:cNvSpPr/>
          <p:nvPr/>
        </p:nvSpPr>
        <p:spPr>
          <a:xfrm flipH="1">
            <a:off x="0" y="4094668"/>
            <a:ext cx="3423175" cy="2775859"/>
          </a:xfrm>
          <a:custGeom>
            <a:avLst/>
            <a:gdLst/>
            <a:ahLst/>
            <a:cxnLst/>
            <a:rect l="l" t="t" r="r" b="b"/>
            <a:pathLst>
              <a:path w="3423175" h="2775859" extrusionOk="0">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pic>
        <p:nvPicPr>
          <p:cNvPr id="118" name="Google Shape;118;p1" descr="Board Of Directors with solid fill"/>
          <p:cNvPicPr preferRelativeResize="0"/>
          <p:nvPr/>
        </p:nvPicPr>
        <p:blipFill rotWithShape="1">
          <a:blip r:embed="rId4">
            <a:alphaModFix/>
          </a:blip>
          <a:srcRect/>
          <a:stretch/>
        </p:blipFill>
        <p:spPr>
          <a:xfrm>
            <a:off x="562430" y="4731276"/>
            <a:ext cx="1920240" cy="1920240"/>
          </a:xfrm>
          <a:prstGeom prst="rect">
            <a:avLst/>
          </a:prstGeom>
          <a:noFill/>
          <a:ln>
            <a:noFill/>
          </a:ln>
        </p:spPr>
      </p:pic>
      <p:sp>
        <p:nvSpPr>
          <p:cNvPr id="119" name="Google Shape;119;p1"/>
          <p:cNvSpPr txBox="1">
            <a:spLocks noGrp="1"/>
          </p:cNvSpPr>
          <p:nvPr>
            <p:ph type="subTitle" idx="4294967295"/>
          </p:nvPr>
        </p:nvSpPr>
        <p:spPr>
          <a:xfrm>
            <a:off x="10700951" y="4522573"/>
            <a:ext cx="1394592" cy="1542921"/>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lt1"/>
              </a:buClr>
              <a:buSzPts val="1200"/>
              <a:buFont typeface="Arial"/>
              <a:buNone/>
            </a:pPr>
            <a:endParaRPr lang="en-US" dirty="0"/>
          </a:p>
          <a:p>
            <a:pPr marL="0" marR="0" lvl="0" indent="0" algn="l" rtl="0">
              <a:lnSpc>
                <a:spcPct val="90000"/>
              </a:lnSpc>
              <a:spcBef>
                <a:spcPts val="0"/>
              </a:spcBef>
              <a:spcAft>
                <a:spcPts val="0"/>
              </a:spcAft>
              <a:buClr>
                <a:schemeClr val="lt1"/>
              </a:buClr>
              <a:buSzPts val="1200"/>
              <a:buFont typeface="Arial"/>
              <a:buNone/>
            </a:pPr>
            <a:endParaRPr lang="en-GB" dirty="0"/>
          </a:p>
          <a:p>
            <a:pPr marL="0" marR="0" lvl="0" indent="0" algn="l" rtl="0">
              <a:lnSpc>
                <a:spcPct val="90000"/>
              </a:lnSpc>
              <a:spcBef>
                <a:spcPts val="0"/>
              </a:spcBef>
              <a:spcAft>
                <a:spcPts val="0"/>
              </a:spcAft>
              <a:buClr>
                <a:schemeClr val="lt1"/>
              </a:buClr>
              <a:buSzPts val="1200"/>
              <a:buFont typeface="Arial"/>
              <a:buNone/>
            </a:pPr>
            <a:endParaRPr lang="en-GB" dirty="0"/>
          </a:p>
          <a:p>
            <a:pPr marL="0" marR="0" lvl="0" indent="0" algn="l" rtl="0">
              <a:lnSpc>
                <a:spcPct val="90000"/>
              </a:lnSpc>
              <a:spcBef>
                <a:spcPts val="0"/>
              </a:spcBef>
              <a:spcAft>
                <a:spcPts val="0"/>
              </a:spcAft>
              <a:buClr>
                <a:schemeClr val="lt1"/>
              </a:buClr>
              <a:buSzPts val="1200"/>
              <a:buFont typeface="Arial"/>
              <a:buNone/>
            </a:pPr>
            <a:r>
              <a:rPr lang="en-GB" sz="1400" dirty="0"/>
              <a:t>Version 0.5</a:t>
            </a:r>
            <a:endParaRPr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ctrTitle"/>
          </p:nvPr>
        </p:nvSpPr>
        <p:spPr>
          <a:xfrm>
            <a:off x="936053" y="1"/>
            <a:ext cx="9311013" cy="1765299"/>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rgbClr val="001146"/>
              </a:buClr>
              <a:buSzPts val="4400"/>
              <a:buFont typeface="Calibri"/>
              <a:buNone/>
            </a:pPr>
            <a:r>
              <a:rPr lang="en-US" sz="4400" dirty="0">
                <a:solidFill>
                  <a:srgbClr val="001146"/>
                </a:solidFill>
              </a:rPr>
              <a:t>Change to Minimum lead times </a:t>
            </a:r>
            <a:br>
              <a:rPr lang="en-US" sz="4400" dirty="0">
                <a:solidFill>
                  <a:srgbClr val="000926"/>
                </a:solidFill>
              </a:rPr>
            </a:br>
            <a:endParaRPr sz="4400" dirty="0">
              <a:solidFill>
                <a:srgbClr val="000926"/>
              </a:solidFill>
            </a:endParaRPr>
          </a:p>
        </p:txBody>
      </p:sp>
      <p:sp>
        <p:nvSpPr>
          <p:cNvPr id="134" name="Google Shape;134;p3"/>
          <p:cNvSpPr txBox="1">
            <a:spLocks noGrp="1"/>
          </p:cNvSpPr>
          <p:nvPr>
            <p:ph type="subTitle" idx="4294967295"/>
          </p:nvPr>
        </p:nvSpPr>
        <p:spPr>
          <a:xfrm>
            <a:off x="819802" y="1054103"/>
            <a:ext cx="10733765" cy="4136733"/>
          </a:xfrm>
          <a:prstGeom prst="rect">
            <a:avLst/>
          </a:prstGeom>
          <a:noFill/>
          <a:ln>
            <a:noFill/>
          </a:ln>
        </p:spPr>
        <p:txBody>
          <a:bodyPr spcFirstLastPara="1" wrap="square" lIns="91425" tIns="45700" rIns="91425" bIns="45700" anchor="t" anchorCtr="0">
            <a:noAutofit/>
          </a:bodyPr>
          <a:lstStyle/>
          <a:p>
            <a:pPr marL="299085" indent="-285750">
              <a:lnSpc>
                <a:spcPct val="120000"/>
              </a:lnSpc>
              <a:spcBef>
                <a:spcPts val="800"/>
              </a:spcBef>
              <a:buClr>
                <a:srgbClr val="525252"/>
              </a:buClr>
              <a:buSzPct val="100000"/>
            </a:pPr>
            <a:r>
              <a:rPr lang="en-US" sz="1500" dirty="0">
                <a:solidFill>
                  <a:schemeClr val="tx1">
                    <a:lumMod val="75000"/>
                    <a:lumOff val="25000"/>
                  </a:schemeClr>
                </a:solidFill>
              </a:rPr>
              <a:t>Depending on the nature of the business, and which product they are switching from and to there may be different experiences and MLTs.</a:t>
            </a:r>
          </a:p>
          <a:p>
            <a:pPr marL="299085" indent="-285750">
              <a:lnSpc>
                <a:spcPct val="120000"/>
              </a:lnSpc>
              <a:spcBef>
                <a:spcPts val="800"/>
              </a:spcBef>
              <a:buClr>
                <a:srgbClr val="525252"/>
              </a:buClr>
              <a:buSzPct val="100000"/>
            </a:pPr>
            <a:r>
              <a:rPr lang="en-US" sz="1500" dirty="0">
                <a:solidFill>
                  <a:schemeClr val="tx1">
                    <a:lumMod val="75000"/>
                    <a:lumOff val="25000"/>
                  </a:schemeClr>
                </a:solidFill>
              </a:rPr>
              <a:t>Some of the revised MLTs cannot be effectively improved upon by the use of additional processes, others are subject to external constraints beyond the control of Openreach, whilst others can be improved upon by Openreach some examples are provided below. </a:t>
            </a:r>
          </a:p>
          <a:p>
            <a:pPr marL="299085" indent="-285750">
              <a:lnSpc>
                <a:spcPct val="120000"/>
              </a:lnSpc>
              <a:spcBef>
                <a:spcPts val="800"/>
              </a:spcBef>
              <a:buClr>
                <a:srgbClr val="525252"/>
              </a:buClr>
              <a:buSzPct val="100000"/>
            </a:pPr>
            <a:r>
              <a:rPr lang="en-US" sz="1500" dirty="0">
                <a:solidFill>
                  <a:schemeClr val="tx1">
                    <a:lumMod val="75000"/>
                    <a:lumOff val="25000"/>
                  </a:schemeClr>
                </a:solidFill>
              </a:rPr>
              <a:t>MLT 7 days - Orders with integrated number port cannot be improved upon by Openreach due to the number port element. If a CP needs a lead time quicker than 7 days, they should not request integrated Number Port on the migration order, but should submit separate migration and Number Port orders (with a possible divert in the background until the orders complete), or else </a:t>
            </a:r>
            <a:r>
              <a:rPr lang="en-US" sz="1500" dirty="0" err="1">
                <a:solidFill>
                  <a:schemeClr val="tx1">
                    <a:lumMod val="75000"/>
                    <a:lumOff val="25000"/>
                  </a:schemeClr>
                </a:solidFill>
              </a:rPr>
              <a:t>utilise</a:t>
            </a:r>
            <a:r>
              <a:rPr lang="en-US" sz="1500" dirty="0">
                <a:solidFill>
                  <a:schemeClr val="tx1">
                    <a:lumMod val="75000"/>
                    <a:lumOff val="25000"/>
                  </a:schemeClr>
                </a:solidFill>
              </a:rPr>
              <a:t> the Number Port Best Practice for </a:t>
            </a:r>
            <a:r>
              <a:rPr lang="en-US" sz="1500" dirty="0">
                <a:solidFill>
                  <a:schemeClr val="tx1">
                    <a:lumMod val="75000"/>
                    <a:lumOff val="25000"/>
                  </a:schemeClr>
                </a:solidFill>
                <a:hlinkClick r:id="rId3">
                  <a:extLst>
                    <a:ext uri="{A12FA001-AC4F-418D-AE19-62706E023703}">
                      <ahyp:hlinkClr xmlns:ahyp="http://schemas.microsoft.com/office/drawing/2018/hyperlinkcolor" val="tx"/>
                    </a:ext>
                  </a:extLst>
                </a:hlinkClick>
              </a:rPr>
              <a:t>Emergency Restorations </a:t>
            </a:r>
            <a:endParaRPr lang="en-US" sz="1500" dirty="0">
              <a:solidFill>
                <a:schemeClr val="tx1">
                  <a:lumMod val="75000"/>
                  <a:lumOff val="25000"/>
                </a:schemeClr>
              </a:solidFill>
            </a:endParaRPr>
          </a:p>
          <a:p>
            <a:pPr marL="299085" indent="-285750">
              <a:lnSpc>
                <a:spcPct val="120000"/>
              </a:lnSpc>
              <a:spcBef>
                <a:spcPts val="800"/>
              </a:spcBef>
              <a:buClr>
                <a:srgbClr val="525252"/>
              </a:buClr>
              <a:buSzPct val="100000"/>
            </a:pPr>
            <a:r>
              <a:rPr lang="en-US" sz="1500" dirty="0">
                <a:solidFill>
                  <a:schemeClr val="tx1">
                    <a:lumMod val="75000"/>
                    <a:lumOff val="25000"/>
                  </a:schemeClr>
                </a:solidFill>
              </a:rPr>
              <a:t>MLT 3 days – all subject to appointment availability if required. Orders could be expedited (this would be chargeable) or use the DSO process (if the criteria is met)</a:t>
            </a:r>
          </a:p>
          <a:p>
            <a:pPr marL="299085" indent="-285750">
              <a:lnSpc>
                <a:spcPct val="120000"/>
              </a:lnSpc>
              <a:spcBef>
                <a:spcPts val="800"/>
              </a:spcBef>
              <a:buClr>
                <a:srgbClr val="525252"/>
              </a:buClr>
              <a:buSzPct val="100000"/>
            </a:pPr>
            <a:r>
              <a:rPr lang="en-US" sz="1500" dirty="0">
                <a:solidFill>
                  <a:schemeClr val="tx1">
                    <a:lumMod val="75000"/>
                    <a:lumOff val="25000"/>
                  </a:schemeClr>
                </a:solidFill>
              </a:rPr>
              <a:t>MLT 1 day – cannot normally be improved upon</a:t>
            </a:r>
          </a:p>
          <a:p>
            <a:pPr marL="299085" indent="-285750">
              <a:lnSpc>
                <a:spcPct val="120000"/>
              </a:lnSpc>
              <a:spcBef>
                <a:spcPts val="800"/>
              </a:spcBef>
              <a:buClr>
                <a:srgbClr val="525252"/>
              </a:buClr>
              <a:buSzPct val="100000"/>
            </a:pPr>
            <a:r>
              <a:rPr lang="en-US" sz="1500" dirty="0">
                <a:solidFill>
                  <a:schemeClr val="tx1">
                    <a:lumMod val="75000"/>
                    <a:lumOff val="25000"/>
                  </a:schemeClr>
                </a:solidFill>
              </a:rPr>
              <a:t>MLT 0 day – cannot normally be improved upon</a:t>
            </a:r>
          </a:p>
        </p:txBody>
      </p:sp>
    </p:spTree>
    <p:extLst>
      <p:ext uri="{BB962C8B-B14F-4D97-AF65-F5344CB8AC3E}">
        <p14:creationId xmlns:p14="http://schemas.microsoft.com/office/powerpoint/2010/main" val="247339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ctrTitle"/>
          </p:nvPr>
        </p:nvSpPr>
        <p:spPr>
          <a:xfrm>
            <a:off x="936053" y="91441"/>
            <a:ext cx="9311013" cy="833120"/>
          </a:xfrm>
          <a:prstGeom prst="rect">
            <a:avLst/>
          </a:prstGeom>
          <a:noFill/>
          <a:ln>
            <a:noFill/>
          </a:ln>
        </p:spPr>
        <p:txBody>
          <a:bodyPr spcFirstLastPara="1" wrap="square" lIns="91425" tIns="45700" rIns="91425" bIns="45700" anchor="b" anchorCtr="0">
            <a:normAutofit/>
          </a:bodyPr>
          <a:lstStyle/>
          <a:p>
            <a:pPr algn="l">
              <a:buClr>
                <a:srgbClr val="001146"/>
              </a:buClr>
              <a:buSzPts val="4400"/>
            </a:pPr>
            <a:r>
              <a:rPr lang="en-US" sz="4400" dirty="0">
                <a:solidFill>
                  <a:srgbClr val="002060"/>
                </a:solidFill>
                <a:latin typeface="Calibri" panose="020F0502020204030204" pitchFamily="34" charset="0"/>
                <a:ea typeface="Calibri" panose="020F0502020204030204" pitchFamily="34" charset="0"/>
              </a:rPr>
              <a:t>Gaining Retailer ID - GRID</a:t>
            </a:r>
            <a:endParaRPr sz="4400" dirty="0">
              <a:solidFill>
                <a:srgbClr val="002060"/>
              </a:solidFill>
            </a:endParaRPr>
          </a:p>
        </p:txBody>
      </p:sp>
      <p:sp>
        <p:nvSpPr>
          <p:cNvPr id="134" name="Google Shape;134;p3"/>
          <p:cNvSpPr txBox="1">
            <a:spLocks noGrp="1"/>
          </p:cNvSpPr>
          <p:nvPr>
            <p:ph type="subTitle" idx="4294967295"/>
          </p:nvPr>
        </p:nvSpPr>
        <p:spPr>
          <a:xfrm>
            <a:off x="842919" y="924561"/>
            <a:ext cx="10940001" cy="4755890"/>
          </a:xfrm>
          <a:prstGeom prst="rect">
            <a:avLst/>
          </a:prstGeom>
          <a:noFill/>
          <a:ln>
            <a:noFill/>
          </a:ln>
        </p:spPr>
        <p:txBody>
          <a:bodyPr spcFirstLastPara="1" wrap="square" lIns="91425" tIns="45700" rIns="91425" bIns="45700" anchor="t" anchorCtr="0">
            <a:normAutofit/>
          </a:bodyPr>
          <a:lstStyle/>
          <a:p>
            <a:pPr marL="13335" indent="0">
              <a:lnSpc>
                <a:spcPct val="120000"/>
              </a:lnSpc>
              <a:spcBef>
                <a:spcPts val="800"/>
              </a:spcBef>
              <a:buClr>
                <a:srgbClr val="525252"/>
              </a:buClr>
              <a:buSzPct val="100000"/>
              <a:buNone/>
            </a:pPr>
            <a:endParaRPr lang="en-GB" sz="1800" dirty="0">
              <a:solidFill>
                <a:schemeClr val="tx1">
                  <a:lumMod val="75000"/>
                  <a:lumOff val="25000"/>
                </a:schemeClr>
              </a:solidFill>
            </a:endParaRPr>
          </a:p>
          <a:p>
            <a:pPr marL="299085" indent="-285750">
              <a:lnSpc>
                <a:spcPct val="120000"/>
              </a:lnSpc>
              <a:spcBef>
                <a:spcPts val="800"/>
              </a:spcBef>
              <a:buClr>
                <a:srgbClr val="525252"/>
              </a:buClr>
              <a:buSzPct val="100000"/>
            </a:pPr>
            <a:r>
              <a:rPr lang="en-GB" sz="1800" dirty="0">
                <a:solidFill>
                  <a:schemeClr val="tx1">
                    <a:lumMod val="75000"/>
                    <a:lumOff val="25000"/>
                  </a:schemeClr>
                </a:solidFill>
              </a:rPr>
              <a:t>Openreach in most cases will provide the GRID in their managed cease KCI notifications to a Losing CP</a:t>
            </a:r>
          </a:p>
          <a:p>
            <a:pPr marL="299085" indent="-285750">
              <a:lnSpc>
                <a:spcPct val="120000"/>
              </a:lnSpc>
              <a:spcBef>
                <a:spcPts val="800"/>
              </a:spcBef>
              <a:buClr>
                <a:srgbClr val="525252"/>
              </a:buClr>
              <a:buSzPct val="100000"/>
            </a:pPr>
            <a:r>
              <a:rPr lang="en-GB" sz="1800" dirty="0">
                <a:solidFill>
                  <a:schemeClr val="tx1">
                    <a:lumMod val="75000"/>
                    <a:lumOff val="25000"/>
                  </a:schemeClr>
                </a:solidFill>
              </a:rPr>
              <a:t>The GRID informs the LRCP of who the Gaining retailer is in a switch scenario should they need to be contacted in an erroneous switch situation.</a:t>
            </a:r>
          </a:p>
          <a:p>
            <a:pPr marL="299085" indent="-285750">
              <a:lnSpc>
                <a:spcPct val="120000"/>
              </a:lnSpc>
              <a:spcBef>
                <a:spcPts val="800"/>
              </a:spcBef>
              <a:buClr>
                <a:srgbClr val="525252"/>
              </a:buClr>
              <a:buSzPct val="100000"/>
            </a:pPr>
            <a:r>
              <a:rPr lang="en-GB" sz="1800" dirty="0">
                <a:solidFill>
                  <a:schemeClr val="tx1">
                    <a:lumMod val="75000"/>
                    <a:lumOff val="25000"/>
                  </a:schemeClr>
                </a:solidFill>
              </a:rPr>
              <a:t>Openreach offer a process in scenarios where the GRID is not present due to a system defect. </a:t>
            </a:r>
          </a:p>
          <a:p>
            <a:pPr marL="299085" indent="-285750">
              <a:lnSpc>
                <a:spcPct val="120000"/>
              </a:lnSpc>
              <a:spcBef>
                <a:spcPts val="800"/>
              </a:spcBef>
              <a:buClr>
                <a:srgbClr val="525252"/>
              </a:buClr>
              <a:buSzPct val="100000"/>
            </a:pPr>
            <a:r>
              <a:rPr lang="en-GB" sz="1800" dirty="0">
                <a:solidFill>
                  <a:schemeClr val="tx1">
                    <a:lumMod val="75000"/>
                    <a:lumOff val="25000"/>
                  </a:schemeClr>
                </a:solidFill>
              </a:rPr>
              <a:t>This is described in their known issues </a:t>
            </a:r>
            <a:r>
              <a:rPr lang="en-GB" sz="1800" dirty="0">
                <a:solidFill>
                  <a:schemeClr val="tx1">
                    <a:lumMod val="75000"/>
                    <a:lumOff val="25000"/>
                  </a:schemeClr>
                </a:solidFill>
                <a:hlinkClick r:id="rId3">
                  <a:extLst>
                    <a:ext uri="{A12FA001-AC4F-418D-AE19-62706E023703}">
                      <ahyp:hlinkClr xmlns:ahyp="http://schemas.microsoft.com/office/drawing/2018/hyperlinkcolor" val="tx"/>
                    </a:ext>
                  </a:extLst>
                </a:hlinkClick>
              </a:rPr>
              <a:t>November</a:t>
            </a:r>
            <a:r>
              <a:rPr lang="en-GB" sz="1800" dirty="0">
                <a:solidFill>
                  <a:schemeClr val="tx1">
                    <a:lumMod val="75000"/>
                    <a:lumOff val="25000"/>
                  </a:schemeClr>
                </a:solidFill>
              </a:rPr>
              <a:t> 2024 register, under reference K10908. </a:t>
            </a:r>
          </a:p>
          <a:p>
            <a:pPr marL="299085" indent="-285750">
              <a:lnSpc>
                <a:spcPct val="120000"/>
              </a:lnSpc>
              <a:spcBef>
                <a:spcPts val="800"/>
              </a:spcBef>
              <a:buClr>
                <a:srgbClr val="525252"/>
              </a:buClr>
              <a:buSzPct val="100000"/>
            </a:pPr>
            <a:r>
              <a:rPr lang="en-US" sz="1800" dirty="0">
                <a:solidFill>
                  <a:schemeClr val="tx1">
                    <a:lumMod val="75000"/>
                    <a:lumOff val="25000"/>
                  </a:schemeClr>
                </a:solidFill>
              </a:rPr>
              <a:t>CPs who do not buy directly from Openreach will need to follow their supply chain</a:t>
            </a:r>
            <a:endParaRPr lang="en-GB" sz="1800" dirty="0">
              <a:solidFill>
                <a:schemeClr val="tx1">
                  <a:lumMod val="75000"/>
                  <a:lumOff val="25000"/>
                </a:schemeClr>
              </a:solidFill>
            </a:endParaRPr>
          </a:p>
        </p:txBody>
      </p:sp>
    </p:spTree>
    <p:extLst>
      <p:ext uri="{BB962C8B-B14F-4D97-AF65-F5344CB8AC3E}">
        <p14:creationId xmlns:p14="http://schemas.microsoft.com/office/powerpoint/2010/main" val="1255001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ctrTitle"/>
          </p:nvPr>
        </p:nvSpPr>
        <p:spPr>
          <a:xfrm>
            <a:off x="936053" y="91441"/>
            <a:ext cx="9311013" cy="833120"/>
          </a:xfrm>
          <a:prstGeom prst="rect">
            <a:avLst/>
          </a:prstGeom>
          <a:noFill/>
          <a:ln>
            <a:noFill/>
          </a:ln>
        </p:spPr>
        <p:txBody>
          <a:bodyPr spcFirstLastPara="1" wrap="square" lIns="91425" tIns="45700" rIns="91425" bIns="45700" anchor="b" anchorCtr="0">
            <a:normAutofit/>
          </a:bodyPr>
          <a:lstStyle/>
          <a:p>
            <a:pPr algn="l">
              <a:buClr>
                <a:srgbClr val="001146"/>
              </a:buClr>
              <a:buSzPts val="4400"/>
            </a:pPr>
            <a:r>
              <a:rPr lang="en-US" sz="4400" dirty="0">
                <a:solidFill>
                  <a:srgbClr val="002060"/>
                </a:solidFill>
                <a:latin typeface="Calibri" panose="020F0502020204030204" pitchFamily="34" charset="0"/>
                <a:ea typeface="Calibri" panose="020F0502020204030204" pitchFamily="34" charset="0"/>
              </a:rPr>
              <a:t>Preventative Measures - Addresses</a:t>
            </a:r>
            <a:endParaRPr sz="4400" dirty="0">
              <a:solidFill>
                <a:srgbClr val="002060"/>
              </a:solidFill>
            </a:endParaRPr>
          </a:p>
        </p:txBody>
      </p:sp>
      <p:sp>
        <p:nvSpPr>
          <p:cNvPr id="134" name="Google Shape;134;p3"/>
          <p:cNvSpPr txBox="1">
            <a:spLocks noGrp="1"/>
          </p:cNvSpPr>
          <p:nvPr>
            <p:ph type="subTitle" idx="4294967295"/>
          </p:nvPr>
        </p:nvSpPr>
        <p:spPr>
          <a:xfrm>
            <a:off x="842919" y="924561"/>
            <a:ext cx="10940001" cy="4755890"/>
          </a:xfrm>
          <a:prstGeom prst="rect">
            <a:avLst/>
          </a:prstGeom>
          <a:noFill/>
          <a:ln>
            <a:noFill/>
          </a:ln>
        </p:spPr>
        <p:txBody>
          <a:bodyPr spcFirstLastPara="1" wrap="square" lIns="91425" tIns="45700" rIns="91425" bIns="45700" anchor="t" anchorCtr="0">
            <a:normAutofit/>
          </a:bodyPr>
          <a:lstStyle/>
          <a:p>
            <a:pPr marL="299085" indent="-285750">
              <a:lnSpc>
                <a:spcPct val="120000"/>
              </a:lnSpc>
              <a:spcBef>
                <a:spcPts val="800"/>
              </a:spcBef>
              <a:buClr>
                <a:srgbClr val="525252"/>
              </a:buClr>
              <a:buSzPct val="100000"/>
            </a:pPr>
            <a:r>
              <a:rPr lang="en-GB" sz="1800" dirty="0">
                <a:solidFill>
                  <a:schemeClr val="tx1">
                    <a:lumMod val="75000"/>
                    <a:lumOff val="25000"/>
                  </a:schemeClr>
                </a:solidFill>
              </a:rPr>
              <a:t>Incorrect or inaccurate addresses can be a factor in erroneous transfers.</a:t>
            </a:r>
          </a:p>
          <a:p>
            <a:pPr marL="299085" indent="-285750">
              <a:lnSpc>
                <a:spcPct val="120000"/>
              </a:lnSpc>
              <a:spcBef>
                <a:spcPts val="800"/>
              </a:spcBef>
              <a:buClr>
                <a:srgbClr val="525252"/>
              </a:buClr>
              <a:buSzPct val="100000"/>
            </a:pPr>
            <a:r>
              <a:rPr lang="en-GB" sz="1800" dirty="0">
                <a:solidFill>
                  <a:schemeClr val="tx1">
                    <a:lumMod val="75000"/>
                    <a:lumOff val="25000"/>
                  </a:schemeClr>
                </a:solidFill>
              </a:rPr>
              <a:t>Where a CP becomes aware that the Openreach address associated to a service is inaccurate or incorrect there is a process for CPs to request an update to the service address. </a:t>
            </a:r>
          </a:p>
          <a:p>
            <a:pPr marL="299085" indent="-285750">
              <a:lnSpc>
                <a:spcPct val="120000"/>
              </a:lnSpc>
              <a:spcBef>
                <a:spcPts val="800"/>
              </a:spcBef>
              <a:buClr>
                <a:srgbClr val="525252"/>
              </a:buClr>
              <a:buSzPct val="100000"/>
            </a:pPr>
            <a:r>
              <a:rPr lang="en-GB" sz="1800" dirty="0">
                <a:solidFill>
                  <a:schemeClr val="tx1">
                    <a:lumMod val="75000"/>
                    <a:lumOff val="25000"/>
                  </a:schemeClr>
                </a:solidFill>
              </a:rPr>
              <a:t>CPs can ask for Openreach address records to be corrected by raising a Data Integrity issue. </a:t>
            </a:r>
          </a:p>
          <a:p>
            <a:pPr marL="299085" indent="-285750">
              <a:lnSpc>
                <a:spcPct val="120000"/>
              </a:lnSpc>
              <a:spcBef>
                <a:spcPts val="800"/>
              </a:spcBef>
              <a:buClr>
                <a:srgbClr val="525252"/>
              </a:buClr>
              <a:buSzPct val="100000"/>
            </a:pPr>
            <a:r>
              <a:rPr lang="en-GB" sz="1800" dirty="0">
                <a:solidFill>
                  <a:schemeClr val="tx1">
                    <a:lumMod val="75000"/>
                    <a:lumOff val="25000"/>
                  </a:schemeClr>
                </a:solidFill>
              </a:rPr>
              <a:t>There is a guide published </a:t>
            </a:r>
            <a:r>
              <a:rPr lang="en-GB" sz="1800" dirty="0">
                <a:solidFill>
                  <a:schemeClr val="tx1">
                    <a:lumMod val="75000"/>
                    <a:lumOff val="25000"/>
                  </a:schemeClr>
                </a:solidFill>
                <a:hlinkClick r:id="rId3">
                  <a:extLst>
                    <a:ext uri="{A12FA001-AC4F-418D-AE19-62706E023703}">
                      <ahyp:hlinkClr xmlns:ahyp="http://schemas.microsoft.com/office/drawing/2018/hyperlinkcolor" val="tx"/>
                    </a:ext>
                  </a:extLst>
                </a:hlinkClick>
              </a:rPr>
              <a:t>here</a:t>
            </a:r>
            <a:r>
              <a:rPr lang="en-GB" sz="1800" dirty="0">
                <a:solidFill>
                  <a:schemeClr val="tx1">
                    <a:lumMod val="75000"/>
                    <a:lumOff val="25000"/>
                  </a:schemeClr>
                </a:solidFill>
              </a:rPr>
              <a:t> (click to open link) under ‘System Issue and Data integrity Issue guides,’ sections 4.2-4.4 specifically cover addresses. Please note this service is only available to CPs registered with access to Openreach. CPs who do not contract directly with Openreach should follow their supply chain. </a:t>
            </a:r>
          </a:p>
          <a:p>
            <a:pPr marL="299085" indent="-285750">
              <a:lnSpc>
                <a:spcPct val="120000"/>
              </a:lnSpc>
              <a:spcBef>
                <a:spcPts val="800"/>
              </a:spcBef>
              <a:buClr>
                <a:srgbClr val="525252"/>
              </a:buClr>
              <a:buSzPct val="100000"/>
            </a:pPr>
            <a:r>
              <a:rPr lang="en-GB" sz="1800" b="1" dirty="0">
                <a:solidFill>
                  <a:schemeClr val="tx1">
                    <a:lumMod val="75000"/>
                    <a:lumOff val="25000"/>
                  </a:schemeClr>
                </a:solidFill>
              </a:rPr>
              <a:t>If a CP is aware of an incorrect address on any of their customers services, it is their responsibility to correct the addresses to avoid erroneous transfer. </a:t>
            </a:r>
          </a:p>
          <a:p>
            <a:pPr marL="13335" indent="0">
              <a:lnSpc>
                <a:spcPct val="120000"/>
              </a:lnSpc>
              <a:spcBef>
                <a:spcPts val="800"/>
              </a:spcBef>
              <a:buClr>
                <a:srgbClr val="525252"/>
              </a:buClr>
              <a:buSzPct val="100000"/>
              <a:buNone/>
            </a:pPr>
            <a:endParaRPr lang="en-GB" sz="1800" dirty="0">
              <a:solidFill>
                <a:schemeClr val="tx1">
                  <a:lumMod val="75000"/>
                  <a:lumOff val="25000"/>
                </a:schemeClr>
              </a:solidFill>
            </a:endParaRPr>
          </a:p>
          <a:p>
            <a:pPr marL="299085" indent="-285750">
              <a:lnSpc>
                <a:spcPct val="120000"/>
              </a:lnSpc>
              <a:spcBef>
                <a:spcPts val="800"/>
              </a:spcBef>
              <a:buClr>
                <a:srgbClr val="525252"/>
              </a:buClr>
              <a:buSzPct val="100000"/>
            </a:pPr>
            <a:endParaRPr lang="en-GB" sz="1800" dirty="0">
              <a:solidFill>
                <a:schemeClr val="tx1">
                  <a:lumMod val="75000"/>
                  <a:lumOff val="25000"/>
                </a:schemeClr>
              </a:solidFill>
            </a:endParaRPr>
          </a:p>
          <a:p>
            <a:pPr marL="13335" indent="0">
              <a:lnSpc>
                <a:spcPct val="120000"/>
              </a:lnSpc>
              <a:spcBef>
                <a:spcPts val="800"/>
              </a:spcBef>
              <a:buClr>
                <a:srgbClr val="525252"/>
              </a:buClr>
              <a:buSzPct val="100000"/>
              <a:buNone/>
            </a:pPr>
            <a:endParaRPr lang="en-GB" sz="2000" dirty="0">
              <a:solidFill>
                <a:schemeClr val="tx1">
                  <a:lumMod val="75000"/>
                  <a:lumOff val="25000"/>
                </a:schemeClr>
              </a:solidFill>
            </a:endParaRPr>
          </a:p>
        </p:txBody>
      </p:sp>
    </p:spTree>
    <p:extLst>
      <p:ext uri="{BB962C8B-B14F-4D97-AF65-F5344CB8AC3E}">
        <p14:creationId xmlns:p14="http://schemas.microsoft.com/office/powerpoint/2010/main" val="1396074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ctrTitle"/>
          </p:nvPr>
        </p:nvSpPr>
        <p:spPr>
          <a:xfrm>
            <a:off x="936053" y="91441"/>
            <a:ext cx="9311013" cy="833120"/>
          </a:xfrm>
          <a:prstGeom prst="rect">
            <a:avLst/>
          </a:prstGeom>
          <a:noFill/>
          <a:ln>
            <a:noFill/>
          </a:ln>
        </p:spPr>
        <p:txBody>
          <a:bodyPr spcFirstLastPara="1" wrap="square" lIns="91425" tIns="45700" rIns="91425" bIns="45700" anchor="b" anchorCtr="0">
            <a:normAutofit fontScale="90000"/>
          </a:bodyPr>
          <a:lstStyle/>
          <a:p>
            <a:pPr algn="l">
              <a:buClr>
                <a:srgbClr val="001146"/>
              </a:buClr>
              <a:buSzPts val="4400"/>
            </a:pPr>
            <a:r>
              <a:rPr lang="en-US" sz="4400" dirty="0">
                <a:solidFill>
                  <a:srgbClr val="002060"/>
                </a:solidFill>
                <a:latin typeface="Calibri" panose="020F0502020204030204" pitchFamily="34" charset="0"/>
                <a:ea typeface="Calibri" panose="020F0502020204030204" pitchFamily="34" charset="0"/>
              </a:rPr>
              <a:t>Recovery Options –Switching Back to WLR</a:t>
            </a:r>
            <a:endParaRPr sz="4400" dirty="0">
              <a:solidFill>
                <a:srgbClr val="002060"/>
              </a:solidFill>
            </a:endParaRPr>
          </a:p>
        </p:txBody>
      </p:sp>
      <p:sp>
        <p:nvSpPr>
          <p:cNvPr id="134" name="Google Shape;134;p3"/>
          <p:cNvSpPr txBox="1">
            <a:spLocks noGrp="1"/>
          </p:cNvSpPr>
          <p:nvPr>
            <p:ph type="subTitle" idx="4294967295"/>
          </p:nvPr>
        </p:nvSpPr>
        <p:spPr>
          <a:xfrm>
            <a:off x="842919" y="924561"/>
            <a:ext cx="10940001" cy="4755890"/>
          </a:xfrm>
          <a:prstGeom prst="rect">
            <a:avLst/>
          </a:prstGeom>
          <a:noFill/>
          <a:ln>
            <a:noFill/>
          </a:ln>
        </p:spPr>
        <p:txBody>
          <a:bodyPr spcFirstLastPara="1" wrap="square" lIns="91425" tIns="45700" rIns="91425" bIns="45700" anchor="t" anchorCtr="0">
            <a:normAutofit/>
          </a:bodyPr>
          <a:lstStyle/>
          <a:p>
            <a:pPr marL="299085" indent="-285750">
              <a:lnSpc>
                <a:spcPct val="120000"/>
              </a:lnSpc>
              <a:spcBef>
                <a:spcPts val="800"/>
              </a:spcBef>
              <a:buClr>
                <a:srgbClr val="525252"/>
              </a:buClr>
              <a:buSzPct val="100000"/>
            </a:pPr>
            <a:r>
              <a:rPr lang="en-GB" sz="1800" dirty="0">
                <a:solidFill>
                  <a:schemeClr val="tx1">
                    <a:lumMod val="75000"/>
                    <a:lumOff val="25000"/>
                  </a:schemeClr>
                </a:solidFill>
              </a:rPr>
              <a:t>Openreach have agreed, where an (end) customer has been subjected to an erroneous transfer, the LRCP is able to switch the asset back to WLR to restore service. Information can be found </a:t>
            </a:r>
            <a:r>
              <a:rPr lang="en-GB" sz="1800" dirty="0">
                <a:solidFill>
                  <a:schemeClr val="tx1">
                    <a:lumMod val="75000"/>
                    <a:lumOff val="25000"/>
                  </a:schemeClr>
                </a:solidFill>
                <a:hlinkClick r:id="rId3">
                  <a:extLst>
                    <a:ext uri="{A12FA001-AC4F-418D-AE19-62706E023703}">
                      <ahyp:hlinkClr xmlns:ahyp="http://schemas.microsoft.com/office/drawing/2018/hyperlinkcolor" val="tx"/>
                    </a:ext>
                  </a:extLst>
                </a:hlinkClick>
              </a:rPr>
              <a:t>here</a:t>
            </a:r>
            <a:endParaRPr lang="en-GB" sz="1800" dirty="0">
              <a:solidFill>
                <a:schemeClr val="tx1">
                  <a:lumMod val="75000"/>
                  <a:lumOff val="25000"/>
                </a:schemeClr>
              </a:solidFill>
            </a:endParaRPr>
          </a:p>
          <a:p>
            <a:pPr marL="299085" indent="-285750">
              <a:lnSpc>
                <a:spcPct val="120000"/>
              </a:lnSpc>
              <a:spcBef>
                <a:spcPts val="800"/>
              </a:spcBef>
              <a:buClr>
                <a:srgbClr val="525252"/>
              </a:buClr>
              <a:buSzPct val="100000"/>
            </a:pPr>
            <a:r>
              <a:rPr lang="en-GB" sz="1800" dirty="0">
                <a:solidFill>
                  <a:schemeClr val="tx1">
                    <a:lumMod val="75000"/>
                    <a:lumOff val="25000"/>
                  </a:schemeClr>
                </a:solidFill>
              </a:rPr>
              <a:t>When filling in the </a:t>
            </a:r>
            <a:r>
              <a:rPr lang="en-GB" sz="1800" dirty="0" err="1">
                <a:solidFill>
                  <a:schemeClr val="tx1">
                    <a:lumMod val="75000"/>
                    <a:lumOff val="25000"/>
                  </a:schemeClr>
                </a:solidFill>
              </a:rPr>
              <a:t>formwise</a:t>
            </a:r>
            <a:r>
              <a:rPr lang="en-GB" sz="1800" dirty="0">
                <a:solidFill>
                  <a:schemeClr val="tx1">
                    <a:lumMod val="75000"/>
                    <a:lumOff val="25000"/>
                  </a:schemeClr>
                </a:solidFill>
              </a:rPr>
              <a:t> the LRCP will need to select the option ‘End customer phone service has been transferred in error.’ </a:t>
            </a:r>
          </a:p>
          <a:p>
            <a:pPr marL="299085" indent="-285750">
              <a:lnSpc>
                <a:spcPct val="120000"/>
              </a:lnSpc>
              <a:spcBef>
                <a:spcPts val="800"/>
              </a:spcBef>
              <a:buClr>
                <a:srgbClr val="525252"/>
              </a:buClr>
              <a:buSzPct val="100000"/>
            </a:pPr>
            <a:r>
              <a:rPr lang="en-GB" sz="1800" dirty="0">
                <a:solidFill>
                  <a:schemeClr val="tx1">
                    <a:lumMod val="75000"/>
                    <a:lumOff val="25000"/>
                  </a:schemeClr>
                </a:solidFill>
              </a:rPr>
              <a:t>CPs will still need to place an order and follow DSO or Expedite to improve lead times once the exception has been confirmed. </a:t>
            </a:r>
          </a:p>
          <a:p>
            <a:pPr marL="299085" indent="-285750">
              <a:lnSpc>
                <a:spcPct val="120000"/>
              </a:lnSpc>
              <a:spcBef>
                <a:spcPts val="800"/>
              </a:spcBef>
              <a:buClr>
                <a:srgbClr val="525252"/>
              </a:buClr>
              <a:buSzPct val="100000"/>
            </a:pPr>
            <a:r>
              <a:rPr lang="en-US" sz="1800" dirty="0">
                <a:solidFill>
                  <a:schemeClr val="tx1">
                    <a:lumMod val="75000"/>
                    <a:lumOff val="25000"/>
                  </a:schemeClr>
                </a:solidFill>
              </a:rPr>
              <a:t>CPs who do not buy directly from Openreach will need to follow their supply chain. </a:t>
            </a:r>
            <a:endParaRPr lang="en-GB" sz="1800" dirty="0">
              <a:solidFill>
                <a:schemeClr val="tx1">
                  <a:lumMod val="75000"/>
                  <a:lumOff val="25000"/>
                </a:schemeClr>
              </a:solidFill>
            </a:endParaRPr>
          </a:p>
          <a:p>
            <a:pPr marL="13335" indent="0">
              <a:lnSpc>
                <a:spcPct val="120000"/>
              </a:lnSpc>
              <a:spcBef>
                <a:spcPts val="800"/>
              </a:spcBef>
              <a:buClr>
                <a:srgbClr val="525252"/>
              </a:buClr>
              <a:buSzPct val="100000"/>
              <a:buNone/>
            </a:pPr>
            <a:endParaRPr lang="en-GB" sz="1800" dirty="0">
              <a:solidFill>
                <a:schemeClr val="tx1">
                  <a:lumMod val="75000"/>
                  <a:lumOff val="25000"/>
                </a:schemeClr>
              </a:solidFill>
            </a:endParaRPr>
          </a:p>
          <a:p>
            <a:pPr marL="299085" indent="-285750">
              <a:lnSpc>
                <a:spcPct val="120000"/>
              </a:lnSpc>
              <a:spcBef>
                <a:spcPts val="800"/>
              </a:spcBef>
              <a:buClr>
                <a:srgbClr val="525252"/>
              </a:buClr>
              <a:buSzPct val="100000"/>
            </a:pPr>
            <a:endParaRPr lang="en-GB" sz="1800" dirty="0">
              <a:solidFill>
                <a:schemeClr val="tx1">
                  <a:lumMod val="75000"/>
                  <a:lumOff val="25000"/>
                </a:schemeClr>
              </a:solidFill>
            </a:endParaRPr>
          </a:p>
          <a:p>
            <a:pPr marL="13335" indent="0">
              <a:lnSpc>
                <a:spcPct val="120000"/>
              </a:lnSpc>
              <a:spcBef>
                <a:spcPts val="800"/>
              </a:spcBef>
              <a:buClr>
                <a:srgbClr val="525252"/>
              </a:buClr>
              <a:buSzPct val="100000"/>
              <a:buNone/>
            </a:pPr>
            <a:endParaRPr lang="en-GB" sz="2000" dirty="0">
              <a:solidFill>
                <a:schemeClr val="tx1">
                  <a:lumMod val="75000"/>
                  <a:lumOff val="25000"/>
                </a:schemeClr>
              </a:solidFill>
            </a:endParaRPr>
          </a:p>
        </p:txBody>
      </p:sp>
    </p:spTree>
    <p:extLst>
      <p:ext uri="{BB962C8B-B14F-4D97-AF65-F5344CB8AC3E}">
        <p14:creationId xmlns:p14="http://schemas.microsoft.com/office/powerpoint/2010/main" val="4153676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ctrTitle"/>
          </p:nvPr>
        </p:nvSpPr>
        <p:spPr>
          <a:xfrm>
            <a:off x="936053" y="91441"/>
            <a:ext cx="9311013" cy="833120"/>
          </a:xfrm>
          <a:prstGeom prst="rect">
            <a:avLst/>
          </a:prstGeom>
          <a:noFill/>
          <a:ln>
            <a:noFill/>
          </a:ln>
        </p:spPr>
        <p:txBody>
          <a:bodyPr spcFirstLastPara="1" wrap="square" lIns="91425" tIns="45700" rIns="91425" bIns="45700" anchor="b" anchorCtr="0">
            <a:normAutofit/>
          </a:bodyPr>
          <a:lstStyle/>
          <a:p>
            <a:pPr algn="l">
              <a:buClr>
                <a:srgbClr val="001146"/>
              </a:buClr>
              <a:buSzPts val="4400"/>
            </a:pPr>
            <a:r>
              <a:rPr lang="en-US" sz="4400" dirty="0">
                <a:solidFill>
                  <a:srgbClr val="002060"/>
                </a:solidFill>
                <a:latin typeface="Calibri" panose="020F0502020204030204" pitchFamily="34" charset="0"/>
                <a:ea typeface="Calibri" panose="020F0502020204030204" pitchFamily="34" charset="0"/>
              </a:rPr>
              <a:t>Recovery Options - Expedite</a:t>
            </a:r>
            <a:endParaRPr sz="4400" dirty="0">
              <a:solidFill>
                <a:srgbClr val="002060"/>
              </a:solidFill>
            </a:endParaRPr>
          </a:p>
        </p:txBody>
      </p:sp>
      <p:sp>
        <p:nvSpPr>
          <p:cNvPr id="134" name="Google Shape;134;p3"/>
          <p:cNvSpPr txBox="1">
            <a:spLocks noGrp="1"/>
          </p:cNvSpPr>
          <p:nvPr>
            <p:ph type="subTitle" idx="4294967295"/>
          </p:nvPr>
        </p:nvSpPr>
        <p:spPr>
          <a:xfrm>
            <a:off x="842919" y="924561"/>
            <a:ext cx="10940001" cy="4755890"/>
          </a:xfrm>
          <a:prstGeom prst="rect">
            <a:avLst/>
          </a:prstGeom>
          <a:noFill/>
          <a:ln>
            <a:noFill/>
          </a:ln>
        </p:spPr>
        <p:txBody>
          <a:bodyPr spcFirstLastPara="1" wrap="square" lIns="91425" tIns="45700" rIns="91425" bIns="45700" anchor="t" anchorCtr="0">
            <a:normAutofit/>
          </a:bodyPr>
          <a:lstStyle/>
          <a:p>
            <a:pPr marL="299085" indent="-285750">
              <a:lnSpc>
                <a:spcPct val="120000"/>
              </a:lnSpc>
              <a:spcBef>
                <a:spcPts val="800"/>
              </a:spcBef>
              <a:buClr>
                <a:srgbClr val="525252"/>
              </a:buClr>
              <a:buSzPct val="100000"/>
            </a:pPr>
            <a:r>
              <a:rPr lang="en-GB" sz="1800" dirty="0">
                <a:solidFill>
                  <a:schemeClr val="tx1">
                    <a:lumMod val="75000"/>
                    <a:lumOff val="25000"/>
                  </a:schemeClr>
                </a:solidFill>
              </a:rPr>
              <a:t>For products under a 3-working day MLT, where the customer does not fall under Directors Service Office (DSO) criteria, the LRCP can follow the expedite route with Openreach once the order has been placed to switch the customer back. </a:t>
            </a:r>
          </a:p>
          <a:p>
            <a:pPr marL="299085" indent="-285750">
              <a:lnSpc>
                <a:spcPct val="120000"/>
              </a:lnSpc>
              <a:spcBef>
                <a:spcPts val="800"/>
              </a:spcBef>
              <a:buClr>
                <a:srgbClr val="525252"/>
              </a:buClr>
              <a:buSzPct val="100000"/>
            </a:pPr>
            <a:r>
              <a:rPr lang="en-US" sz="1800" dirty="0">
                <a:solidFill>
                  <a:schemeClr val="tx1">
                    <a:lumMod val="75000"/>
                    <a:lumOff val="25000"/>
                  </a:schemeClr>
                </a:solidFill>
              </a:rPr>
              <a:t>CPs who do not buy directly from Openreach will need to follow their supply chain. </a:t>
            </a:r>
            <a:endParaRPr lang="en-GB" sz="1800" dirty="0">
              <a:solidFill>
                <a:schemeClr val="tx1">
                  <a:lumMod val="75000"/>
                  <a:lumOff val="25000"/>
                </a:schemeClr>
              </a:solidFill>
            </a:endParaRPr>
          </a:p>
          <a:p>
            <a:pPr marL="13335" indent="0">
              <a:lnSpc>
                <a:spcPct val="120000"/>
              </a:lnSpc>
              <a:spcBef>
                <a:spcPts val="800"/>
              </a:spcBef>
              <a:buClr>
                <a:srgbClr val="525252"/>
              </a:buClr>
              <a:buSzPct val="100000"/>
              <a:buNone/>
            </a:pPr>
            <a:endParaRPr lang="en-GB" sz="2000" dirty="0">
              <a:solidFill>
                <a:schemeClr val="tx1">
                  <a:lumMod val="75000"/>
                  <a:lumOff val="25000"/>
                </a:schemeClr>
              </a:solidFill>
            </a:endParaRPr>
          </a:p>
        </p:txBody>
      </p:sp>
    </p:spTree>
    <p:extLst>
      <p:ext uri="{BB962C8B-B14F-4D97-AF65-F5344CB8AC3E}">
        <p14:creationId xmlns:p14="http://schemas.microsoft.com/office/powerpoint/2010/main" val="26220436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ctrTitle"/>
          </p:nvPr>
        </p:nvSpPr>
        <p:spPr>
          <a:xfrm>
            <a:off x="936053" y="91441"/>
            <a:ext cx="9311013" cy="833120"/>
          </a:xfrm>
          <a:prstGeom prst="rect">
            <a:avLst/>
          </a:prstGeom>
          <a:noFill/>
          <a:ln>
            <a:noFill/>
          </a:ln>
        </p:spPr>
        <p:txBody>
          <a:bodyPr spcFirstLastPara="1" wrap="square" lIns="91425" tIns="45700" rIns="91425" bIns="45700" anchor="b" anchorCtr="0">
            <a:normAutofit fontScale="90000"/>
          </a:bodyPr>
          <a:lstStyle/>
          <a:p>
            <a:pPr algn="l">
              <a:buClr>
                <a:srgbClr val="001146"/>
              </a:buClr>
              <a:buSzPts val="4400"/>
            </a:pPr>
            <a:r>
              <a:rPr lang="en-US" sz="4400" dirty="0">
                <a:solidFill>
                  <a:srgbClr val="002060"/>
                </a:solidFill>
                <a:latin typeface="Calibri" panose="020F0502020204030204" pitchFamily="34" charset="0"/>
                <a:ea typeface="Calibri" panose="020F0502020204030204" pitchFamily="34" charset="0"/>
              </a:rPr>
              <a:t>Recovery Options – 1 or 0 Working Day MLT</a:t>
            </a:r>
            <a:endParaRPr sz="4400" dirty="0">
              <a:solidFill>
                <a:srgbClr val="002060"/>
              </a:solidFill>
            </a:endParaRPr>
          </a:p>
        </p:txBody>
      </p:sp>
      <p:sp>
        <p:nvSpPr>
          <p:cNvPr id="134" name="Google Shape;134;p3"/>
          <p:cNvSpPr txBox="1">
            <a:spLocks noGrp="1"/>
          </p:cNvSpPr>
          <p:nvPr>
            <p:ph type="subTitle" idx="4294967295"/>
          </p:nvPr>
        </p:nvSpPr>
        <p:spPr>
          <a:xfrm>
            <a:off x="842919" y="924561"/>
            <a:ext cx="10940001" cy="4755890"/>
          </a:xfrm>
          <a:prstGeom prst="rect">
            <a:avLst/>
          </a:prstGeom>
          <a:noFill/>
          <a:ln>
            <a:noFill/>
          </a:ln>
        </p:spPr>
        <p:txBody>
          <a:bodyPr spcFirstLastPara="1" wrap="square" lIns="91425" tIns="45700" rIns="91425" bIns="45700" anchor="t" anchorCtr="0">
            <a:normAutofit/>
          </a:bodyPr>
          <a:lstStyle/>
          <a:p>
            <a:pPr marL="299085" indent="-285750">
              <a:lnSpc>
                <a:spcPct val="120000"/>
              </a:lnSpc>
              <a:spcBef>
                <a:spcPts val="800"/>
              </a:spcBef>
              <a:buClr>
                <a:srgbClr val="525252"/>
              </a:buClr>
              <a:buSzPct val="100000"/>
            </a:pPr>
            <a:r>
              <a:rPr lang="en-GB" sz="1800" dirty="0">
                <a:solidFill>
                  <a:schemeClr val="tx1">
                    <a:lumMod val="75000"/>
                    <a:lumOff val="25000"/>
                  </a:schemeClr>
                </a:solidFill>
              </a:rPr>
              <a:t>For 1 or 0 Working Day MLT Openreach are unable to improve the lead time. </a:t>
            </a:r>
          </a:p>
          <a:p>
            <a:pPr marL="299085" indent="-285750">
              <a:lnSpc>
                <a:spcPct val="120000"/>
              </a:lnSpc>
              <a:spcBef>
                <a:spcPts val="800"/>
              </a:spcBef>
              <a:buClr>
                <a:srgbClr val="525252"/>
              </a:buClr>
              <a:buSzPct val="100000"/>
            </a:pPr>
            <a:r>
              <a:rPr lang="en-GB" sz="1800" dirty="0">
                <a:solidFill>
                  <a:schemeClr val="tx1">
                    <a:lumMod val="75000"/>
                    <a:lumOff val="25000"/>
                  </a:schemeClr>
                </a:solidFill>
              </a:rPr>
              <a:t>Should the (end) customers circumstances fall under the DSO criteria the LRCP can follow the DSO route. </a:t>
            </a:r>
          </a:p>
          <a:p>
            <a:pPr marL="299085" indent="-285750">
              <a:lnSpc>
                <a:spcPct val="120000"/>
              </a:lnSpc>
              <a:spcBef>
                <a:spcPts val="800"/>
              </a:spcBef>
              <a:buClr>
                <a:srgbClr val="525252"/>
              </a:buClr>
              <a:buSzPct val="100000"/>
            </a:pPr>
            <a:r>
              <a:rPr lang="en-US" sz="1800" dirty="0">
                <a:solidFill>
                  <a:schemeClr val="tx1">
                    <a:lumMod val="75000"/>
                    <a:lumOff val="25000"/>
                  </a:schemeClr>
                </a:solidFill>
              </a:rPr>
              <a:t>CPs who do not buy directly from Openreach will need to follow their supply chain. </a:t>
            </a:r>
            <a:endParaRPr lang="en-GB" sz="1800" dirty="0">
              <a:solidFill>
                <a:schemeClr val="tx1">
                  <a:lumMod val="75000"/>
                  <a:lumOff val="25000"/>
                </a:schemeClr>
              </a:solidFill>
            </a:endParaRPr>
          </a:p>
          <a:p>
            <a:pPr marL="299085" indent="-285750">
              <a:lnSpc>
                <a:spcPct val="120000"/>
              </a:lnSpc>
              <a:spcBef>
                <a:spcPts val="800"/>
              </a:spcBef>
              <a:buClr>
                <a:srgbClr val="525252"/>
              </a:buClr>
              <a:buSzPct val="100000"/>
            </a:pPr>
            <a:endParaRPr lang="en-GB" sz="1800" dirty="0">
              <a:solidFill>
                <a:schemeClr val="tx1">
                  <a:lumMod val="75000"/>
                  <a:lumOff val="25000"/>
                </a:schemeClr>
              </a:solidFill>
            </a:endParaRPr>
          </a:p>
          <a:p>
            <a:pPr marL="13335" indent="0">
              <a:lnSpc>
                <a:spcPct val="120000"/>
              </a:lnSpc>
              <a:spcBef>
                <a:spcPts val="800"/>
              </a:spcBef>
              <a:buClr>
                <a:srgbClr val="525252"/>
              </a:buClr>
              <a:buSzPct val="100000"/>
              <a:buNone/>
            </a:pPr>
            <a:endParaRPr lang="en-GB" sz="2000" dirty="0">
              <a:solidFill>
                <a:schemeClr val="tx1">
                  <a:lumMod val="75000"/>
                  <a:lumOff val="25000"/>
                </a:schemeClr>
              </a:solidFill>
            </a:endParaRPr>
          </a:p>
        </p:txBody>
      </p:sp>
    </p:spTree>
    <p:extLst>
      <p:ext uri="{BB962C8B-B14F-4D97-AF65-F5344CB8AC3E}">
        <p14:creationId xmlns:p14="http://schemas.microsoft.com/office/powerpoint/2010/main" val="2130324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ctrTitle"/>
          </p:nvPr>
        </p:nvSpPr>
        <p:spPr>
          <a:xfrm>
            <a:off x="249382" y="91441"/>
            <a:ext cx="11099699" cy="833120"/>
          </a:xfrm>
          <a:prstGeom prst="rect">
            <a:avLst/>
          </a:prstGeom>
          <a:noFill/>
          <a:ln>
            <a:noFill/>
          </a:ln>
        </p:spPr>
        <p:txBody>
          <a:bodyPr spcFirstLastPara="1" wrap="square" lIns="91425" tIns="45700" rIns="91425" bIns="45700" anchor="b" anchorCtr="0">
            <a:normAutofit fontScale="90000"/>
          </a:bodyPr>
          <a:lstStyle/>
          <a:p>
            <a:pPr algn="l">
              <a:buClr>
                <a:srgbClr val="001146"/>
              </a:buClr>
              <a:buSzPts val="4400"/>
            </a:pPr>
            <a:r>
              <a:rPr lang="en-US" sz="4400" dirty="0">
                <a:solidFill>
                  <a:srgbClr val="002060"/>
                </a:solidFill>
                <a:latin typeface="Calibri" panose="020F0502020204030204" pitchFamily="34" charset="0"/>
                <a:ea typeface="Calibri" panose="020F0502020204030204" pitchFamily="34" charset="0"/>
              </a:rPr>
              <a:t>Recovery Options – Directors Service Office (DSO)</a:t>
            </a:r>
            <a:endParaRPr sz="4400" dirty="0">
              <a:solidFill>
                <a:srgbClr val="002060"/>
              </a:solidFill>
            </a:endParaRPr>
          </a:p>
        </p:txBody>
      </p:sp>
      <p:sp>
        <p:nvSpPr>
          <p:cNvPr id="134" name="Google Shape;134;p3"/>
          <p:cNvSpPr txBox="1">
            <a:spLocks noGrp="1"/>
          </p:cNvSpPr>
          <p:nvPr>
            <p:ph type="subTitle" idx="4294967295"/>
          </p:nvPr>
        </p:nvSpPr>
        <p:spPr>
          <a:xfrm>
            <a:off x="842919" y="924561"/>
            <a:ext cx="10940001" cy="4755890"/>
          </a:xfrm>
          <a:prstGeom prst="rect">
            <a:avLst/>
          </a:prstGeom>
          <a:noFill/>
          <a:ln>
            <a:noFill/>
          </a:ln>
        </p:spPr>
        <p:txBody>
          <a:bodyPr spcFirstLastPara="1" wrap="square" lIns="91425" tIns="45700" rIns="91425" bIns="45700" anchor="t" anchorCtr="0">
            <a:normAutofit/>
          </a:bodyPr>
          <a:lstStyle/>
          <a:p>
            <a:pPr marL="299085" indent="-285750">
              <a:lnSpc>
                <a:spcPct val="120000"/>
              </a:lnSpc>
              <a:spcBef>
                <a:spcPts val="800"/>
              </a:spcBef>
              <a:buClr>
                <a:srgbClr val="525252"/>
              </a:buClr>
              <a:buSzPct val="100000"/>
            </a:pPr>
            <a:r>
              <a:rPr lang="en-US" sz="1800" dirty="0">
                <a:solidFill>
                  <a:schemeClr val="tx1">
                    <a:lumMod val="75000"/>
                    <a:lumOff val="25000"/>
                  </a:schemeClr>
                </a:solidFill>
              </a:rPr>
              <a:t>Should a customer be subjected to an erroneous transfer, the LRCP will need to place a new switch order. </a:t>
            </a:r>
          </a:p>
          <a:p>
            <a:pPr marL="299085" indent="-285750">
              <a:lnSpc>
                <a:spcPct val="120000"/>
              </a:lnSpc>
              <a:spcBef>
                <a:spcPts val="800"/>
              </a:spcBef>
              <a:buClr>
                <a:srgbClr val="525252"/>
              </a:buClr>
              <a:buSzPct val="100000"/>
            </a:pPr>
            <a:r>
              <a:rPr lang="en-US" sz="1800" dirty="0">
                <a:solidFill>
                  <a:schemeClr val="tx1">
                    <a:lumMod val="75000"/>
                    <a:lumOff val="25000"/>
                  </a:schemeClr>
                </a:solidFill>
              </a:rPr>
              <a:t>If the customers circumstances falls under the Openreach Directors Service Office criteria the LRCP can contact the Openreach DSO to try to improve the lead-time. </a:t>
            </a:r>
          </a:p>
          <a:p>
            <a:pPr marL="299085" indent="-285750">
              <a:lnSpc>
                <a:spcPct val="120000"/>
              </a:lnSpc>
              <a:spcBef>
                <a:spcPts val="800"/>
              </a:spcBef>
              <a:buClr>
                <a:srgbClr val="525252"/>
              </a:buClr>
              <a:buSzPct val="100000"/>
            </a:pPr>
            <a:r>
              <a:rPr lang="en-US" sz="1800" dirty="0">
                <a:solidFill>
                  <a:schemeClr val="tx1">
                    <a:lumMod val="75000"/>
                    <a:lumOff val="25000"/>
                  </a:schemeClr>
                </a:solidFill>
              </a:rPr>
              <a:t>Details can be found </a:t>
            </a:r>
            <a:r>
              <a:rPr lang="en-US" sz="1800" dirty="0">
                <a:solidFill>
                  <a:schemeClr val="tx1">
                    <a:lumMod val="75000"/>
                    <a:lumOff val="25000"/>
                  </a:schemeClr>
                </a:solidFill>
                <a:hlinkClick r:id="rId3">
                  <a:extLst>
                    <a:ext uri="{A12FA001-AC4F-418D-AE19-62706E023703}">
                      <ahyp:hlinkClr xmlns:ahyp="http://schemas.microsoft.com/office/drawing/2018/hyperlinkcolor" val="tx"/>
                    </a:ext>
                  </a:extLst>
                </a:hlinkClick>
              </a:rPr>
              <a:t>here.</a:t>
            </a:r>
            <a:endParaRPr lang="en-US" sz="1800" dirty="0">
              <a:solidFill>
                <a:schemeClr val="tx1">
                  <a:lumMod val="75000"/>
                  <a:lumOff val="25000"/>
                </a:schemeClr>
              </a:solidFill>
            </a:endParaRPr>
          </a:p>
          <a:p>
            <a:pPr marL="299085" indent="-285750">
              <a:lnSpc>
                <a:spcPct val="120000"/>
              </a:lnSpc>
              <a:spcBef>
                <a:spcPts val="800"/>
              </a:spcBef>
              <a:buClr>
                <a:srgbClr val="525252"/>
              </a:buClr>
              <a:buSzPct val="100000"/>
            </a:pPr>
            <a:r>
              <a:rPr lang="en-US" sz="1800" dirty="0">
                <a:solidFill>
                  <a:schemeClr val="tx1">
                    <a:lumMod val="75000"/>
                    <a:lumOff val="25000"/>
                  </a:schemeClr>
                </a:solidFill>
              </a:rPr>
              <a:t>CPs who do not buy directly from Openreach will need to follow their supply chain.  </a:t>
            </a:r>
            <a:endParaRPr lang="en-GB" sz="1800" dirty="0">
              <a:solidFill>
                <a:schemeClr val="tx1">
                  <a:lumMod val="75000"/>
                  <a:lumOff val="25000"/>
                </a:schemeClr>
              </a:solidFill>
            </a:endParaRPr>
          </a:p>
        </p:txBody>
      </p:sp>
    </p:spTree>
    <p:extLst>
      <p:ext uri="{BB962C8B-B14F-4D97-AF65-F5344CB8AC3E}">
        <p14:creationId xmlns:p14="http://schemas.microsoft.com/office/powerpoint/2010/main" val="6635943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ctrTitle"/>
          </p:nvPr>
        </p:nvSpPr>
        <p:spPr>
          <a:xfrm>
            <a:off x="936053" y="91441"/>
            <a:ext cx="9311013" cy="833120"/>
          </a:xfrm>
          <a:prstGeom prst="rect">
            <a:avLst/>
          </a:prstGeom>
          <a:noFill/>
          <a:ln>
            <a:noFill/>
          </a:ln>
        </p:spPr>
        <p:txBody>
          <a:bodyPr spcFirstLastPara="1" wrap="square" lIns="91425" tIns="45700" rIns="91425" bIns="45700" anchor="b" anchorCtr="0">
            <a:normAutofit/>
          </a:bodyPr>
          <a:lstStyle/>
          <a:p>
            <a:pPr algn="l">
              <a:buClr>
                <a:srgbClr val="001146"/>
              </a:buClr>
              <a:buSzPts val="4400"/>
            </a:pPr>
            <a:r>
              <a:rPr lang="en-US" sz="4400" dirty="0">
                <a:solidFill>
                  <a:srgbClr val="002060"/>
                </a:solidFill>
                <a:latin typeface="Calibri" panose="020F0502020204030204" pitchFamily="34" charset="0"/>
                <a:ea typeface="Calibri" panose="020F0502020204030204" pitchFamily="34" charset="0"/>
              </a:rPr>
              <a:t>Recovery Options – DSO - Blue Light</a:t>
            </a:r>
            <a:endParaRPr sz="4400" dirty="0">
              <a:solidFill>
                <a:srgbClr val="002060"/>
              </a:solidFill>
            </a:endParaRPr>
          </a:p>
        </p:txBody>
      </p:sp>
      <p:sp>
        <p:nvSpPr>
          <p:cNvPr id="134" name="Google Shape;134;p3"/>
          <p:cNvSpPr txBox="1">
            <a:spLocks noGrp="1"/>
          </p:cNvSpPr>
          <p:nvPr>
            <p:ph type="subTitle" idx="4294967295"/>
          </p:nvPr>
        </p:nvSpPr>
        <p:spPr>
          <a:xfrm>
            <a:off x="842919" y="924561"/>
            <a:ext cx="10940001" cy="4755890"/>
          </a:xfrm>
          <a:prstGeom prst="rect">
            <a:avLst/>
          </a:prstGeom>
          <a:noFill/>
          <a:ln>
            <a:noFill/>
          </a:ln>
        </p:spPr>
        <p:txBody>
          <a:bodyPr spcFirstLastPara="1" wrap="square" lIns="91425" tIns="45700" rIns="91425" bIns="45700" anchor="t" anchorCtr="0">
            <a:normAutofit/>
          </a:bodyPr>
          <a:lstStyle/>
          <a:p>
            <a:pPr marL="299085" indent="-285750">
              <a:lnSpc>
                <a:spcPct val="120000"/>
              </a:lnSpc>
              <a:spcBef>
                <a:spcPts val="800"/>
              </a:spcBef>
              <a:buClr>
                <a:srgbClr val="525252"/>
              </a:buClr>
              <a:buSzPct val="100000"/>
            </a:pPr>
            <a:r>
              <a:rPr lang="en-US" sz="1800" dirty="0">
                <a:solidFill>
                  <a:schemeClr val="tx1">
                    <a:lumMod val="75000"/>
                    <a:lumOff val="25000"/>
                  </a:schemeClr>
                </a:solidFill>
              </a:rPr>
              <a:t>Should a ‘blue light’ customer be subjected to an erroneous transfer, the LRCP will need to place a new switch order and then contact the Openreach DSO to improve on the lead time.</a:t>
            </a:r>
          </a:p>
          <a:p>
            <a:pPr marL="299085" indent="-285750">
              <a:lnSpc>
                <a:spcPct val="120000"/>
              </a:lnSpc>
              <a:spcBef>
                <a:spcPts val="800"/>
              </a:spcBef>
              <a:buClr>
                <a:srgbClr val="525252"/>
              </a:buClr>
              <a:buSzPct val="100000"/>
            </a:pPr>
            <a:r>
              <a:rPr lang="en-US" sz="1800" dirty="0">
                <a:solidFill>
                  <a:schemeClr val="tx1">
                    <a:lumMod val="75000"/>
                    <a:lumOff val="25000"/>
                  </a:schemeClr>
                </a:solidFill>
              </a:rPr>
              <a:t>Blue light is defined by Openreach as </a:t>
            </a:r>
            <a:r>
              <a:rPr lang="en-GB" sz="1800" dirty="0">
                <a:solidFill>
                  <a:schemeClr val="tx1">
                    <a:lumMod val="75000"/>
                    <a:lumOff val="25000"/>
                  </a:schemeClr>
                </a:solidFill>
              </a:rPr>
              <a:t>Police, Fire, Ambulance, Coastguard, Hospital, Medical Doctors surgery, Royal National Lifeboat Institution (RNLI),Mountain Rescue, Lowland Rescue, Cave Rescue, Moorland Search and Rescue Services, Quicksand Search and Rescue Services, Mine Rescue, Bomb Disposal, but this is not an exhaustive list and the Openreach DSO work on a case-by-case basis, and it does depend on the individual circumstances of the customer. For example, schools, dentists and care homes are not on the list but would be considered should they not have any service at all after an erroneous transfer.</a:t>
            </a:r>
          </a:p>
          <a:p>
            <a:pPr marL="299085" indent="-285750">
              <a:lnSpc>
                <a:spcPct val="120000"/>
              </a:lnSpc>
              <a:spcBef>
                <a:spcPts val="800"/>
              </a:spcBef>
              <a:buClr>
                <a:srgbClr val="525252"/>
              </a:buClr>
              <a:buSzPct val="100000"/>
            </a:pPr>
            <a:r>
              <a:rPr lang="en-US" sz="1800" dirty="0">
                <a:solidFill>
                  <a:schemeClr val="tx1">
                    <a:lumMod val="75000"/>
                    <a:lumOff val="25000"/>
                  </a:schemeClr>
                </a:solidFill>
              </a:rPr>
              <a:t>CPs who do not buy directly from Openreach will need to follow their supply chain.  </a:t>
            </a:r>
            <a:endParaRPr lang="en-GB" sz="1800" dirty="0">
              <a:solidFill>
                <a:schemeClr val="tx1">
                  <a:lumMod val="75000"/>
                  <a:lumOff val="25000"/>
                </a:schemeClr>
              </a:solidFill>
            </a:endParaRPr>
          </a:p>
          <a:p>
            <a:pPr marL="299085" indent="-285750">
              <a:lnSpc>
                <a:spcPct val="120000"/>
              </a:lnSpc>
              <a:spcBef>
                <a:spcPts val="800"/>
              </a:spcBef>
              <a:buClr>
                <a:srgbClr val="525252"/>
              </a:buClr>
              <a:buSzPct val="100000"/>
            </a:pPr>
            <a:endParaRPr lang="en-GB" sz="1800" dirty="0">
              <a:solidFill>
                <a:schemeClr val="tx1">
                  <a:lumMod val="75000"/>
                  <a:lumOff val="25000"/>
                </a:schemeClr>
              </a:solidFill>
            </a:endParaRPr>
          </a:p>
          <a:p>
            <a:pPr marL="13335" indent="0">
              <a:lnSpc>
                <a:spcPct val="120000"/>
              </a:lnSpc>
              <a:spcBef>
                <a:spcPts val="800"/>
              </a:spcBef>
              <a:buClr>
                <a:srgbClr val="525252"/>
              </a:buClr>
              <a:buSzPct val="100000"/>
              <a:buNone/>
            </a:pPr>
            <a:endParaRPr lang="en-GB" sz="2000" dirty="0">
              <a:solidFill>
                <a:schemeClr val="tx1">
                  <a:lumMod val="75000"/>
                  <a:lumOff val="25000"/>
                </a:schemeClr>
              </a:solidFill>
            </a:endParaRPr>
          </a:p>
        </p:txBody>
      </p:sp>
    </p:spTree>
    <p:extLst>
      <p:ext uri="{BB962C8B-B14F-4D97-AF65-F5344CB8AC3E}">
        <p14:creationId xmlns:p14="http://schemas.microsoft.com/office/powerpoint/2010/main" val="13451162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ctrTitle"/>
          </p:nvPr>
        </p:nvSpPr>
        <p:spPr>
          <a:xfrm>
            <a:off x="936053" y="91441"/>
            <a:ext cx="9311013" cy="833120"/>
          </a:xfrm>
          <a:prstGeom prst="rect">
            <a:avLst/>
          </a:prstGeom>
          <a:noFill/>
          <a:ln>
            <a:noFill/>
          </a:ln>
        </p:spPr>
        <p:txBody>
          <a:bodyPr spcFirstLastPara="1" wrap="square" lIns="91425" tIns="45700" rIns="91425" bIns="45700" anchor="b" anchorCtr="0">
            <a:normAutofit fontScale="90000"/>
          </a:bodyPr>
          <a:lstStyle/>
          <a:p>
            <a:pPr algn="l">
              <a:buClr>
                <a:srgbClr val="001146"/>
              </a:buClr>
              <a:buSzPts val="4400"/>
            </a:pPr>
            <a:r>
              <a:rPr lang="en-US" sz="4400" dirty="0">
                <a:solidFill>
                  <a:srgbClr val="002060"/>
                </a:solidFill>
                <a:latin typeface="Calibri" panose="020F0502020204030204" pitchFamily="34" charset="0"/>
                <a:ea typeface="Calibri" panose="020F0502020204030204" pitchFamily="34" charset="0"/>
              </a:rPr>
              <a:t>Recovery Options – Data Integrity Issues</a:t>
            </a:r>
            <a:endParaRPr sz="4400" dirty="0">
              <a:solidFill>
                <a:srgbClr val="002060"/>
              </a:solidFill>
            </a:endParaRPr>
          </a:p>
        </p:txBody>
      </p:sp>
      <p:sp>
        <p:nvSpPr>
          <p:cNvPr id="134" name="Google Shape;134;p3"/>
          <p:cNvSpPr txBox="1">
            <a:spLocks noGrp="1"/>
          </p:cNvSpPr>
          <p:nvPr>
            <p:ph type="subTitle" idx="4294967295"/>
          </p:nvPr>
        </p:nvSpPr>
        <p:spPr>
          <a:xfrm>
            <a:off x="842919" y="924561"/>
            <a:ext cx="10940001" cy="4755890"/>
          </a:xfrm>
          <a:prstGeom prst="rect">
            <a:avLst/>
          </a:prstGeom>
          <a:noFill/>
          <a:ln>
            <a:noFill/>
          </a:ln>
        </p:spPr>
        <p:txBody>
          <a:bodyPr spcFirstLastPara="1" wrap="square" lIns="91425" tIns="45700" rIns="91425" bIns="45700" anchor="t" anchorCtr="0">
            <a:normAutofit/>
          </a:bodyPr>
          <a:lstStyle/>
          <a:p>
            <a:pPr marL="299085" indent="-285750">
              <a:lnSpc>
                <a:spcPct val="120000"/>
              </a:lnSpc>
              <a:spcBef>
                <a:spcPts val="800"/>
              </a:spcBef>
              <a:buClr>
                <a:srgbClr val="525252"/>
              </a:buClr>
              <a:buSzPct val="100000"/>
            </a:pPr>
            <a:r>
              <a:rPr lang="en-GB" sz="1800" dirty="0">
                <a:solidFill>
                  <a:schemeClr val="tx1">
                    <a:lumMod val="75000"/>
                    <a:lumOff val="25000"/>
                  </a:schemeClr>
                </a:solidFill>
              </a:rPr>
              <a:t>All current recovery options depend on the LRCPs ability to raise a new switch order. </a:t>
            </a:r>
          </a:p>
          <a:p>
            <a:pPr marL="299085" indent="-285750">
              <a:lnSpc>
                <a:spcPct val="120000"/>
              </a:lnSpc>
              <a:spcBef>
                <a:spcPts val="800"/>
              </a:spcBef>
              <a:buClr>
                <a:srgbClr val="525252"/>
              </a:buClr>
              <a:buSzPct val="100000"/>
            </a:pPr>
            <a:r>
              <a:rPr lang="en-GB" sz="1800" dirty="0">
                <a:solidFill>
                  <a:schemeClr val="tx1">
                    <a:lumMod val="75000"/>
                    <a:lumOff val="25000"/>
                  </a:schemeClr>
                </a:solidFill>
              </a:rPr>
              <a:t>Should that not be possibly due to Openreach data integrity issues the LRCP will need to follow current process. </a:t>
            </a:r>
          </a:p>
          <a:p>
            <a:pPr marL="299085" indent="-285750">
              <a:lnSpc>
                <a:spcPct val="120000"/>
              </a:lnSpc>
              <a:spcBef>
                <a:spcPts val="800"/>
              </a:spcBef>
              <a:buClr>
                <a:srgbClr val="525252"/>
              </a:buClr>
              <a:buSzPct val="100000"/>
            </a:pPr>
            <a:r>
              <a:rPr lang="en-GB" sz="1800" dirty="0">
                <a:solidFill>
                  <a:schemeClr val="tx1">
                    <a:lumMod val="75000"/>
                    <a:lumOff val="25000"/>
                  </a:schemeClr>
                </a:solidFill>
              </a:rPr>
              <a:t>An industry SOR has been raised to try to expedite the current process. </a:t>
            </a:r>
          </a:p>
          <a:p>
            <a:pPr marL="299085" indent="-285750">
              <a:lnSpc>
                <a:spcPct val="120000"/>
              </a:lnSpc>
              <a:spcBef>
                <a:spcPts val="800"/>
              </a:spcBef>
              <a:buClr>
                <a:srgbClr val="525252"/>
              </a:buClr>
              <a:buSzPct val="100000"/>
            </a:pPr>
            <a:endParaRPr lang="en-GB" sz="1800" dirty="0">
              <a:solidFill>
                <a:schemeClr val="tx1">
                  <a:lumMod val="75000"/>
                  <a:lumOff val="25000"/>
                </a:schemeClr>
              </a:solidFill>
            </a:endParaRPr>
          </a:p>
          <a:p>
            <a:pPr marL="13335" indent="0">
              <a:lnSpc>
                <a:spcPct val="120000"/>
              </a:lnSpc>
              <a:spcBef>
                <a:spcPts val="800"/>
              </a:spcBef>
              <a:buClr>
                <a:srgbClr val="525252"/>
              </a:buClr>
              <a:buSzPct val="100000"/>
              <a:buNone/>
            </a:pPr>
            <a:endParaRPr lang="en-GB" sz="2000" dirty="0">
              <a:solidFill>
                <a:schemeClr val="tx1">
                  <a:lumMod val="75000"/>
                  <a:lumOff val="25000"/>
                </a:schemeClr>
              </a:solidFill>
            </a:endParaRPr>
          </a:p>
          <a:p>
            <a:pPr marL="13335" indent="0">
              <a:lnSpc>
                <a:spcPct val="120000"/>
              </a:lnSpc>
              <a:spcBef>
                <a:spcPts val="800"/>
              </a:spcBef>
              <a:buClr>
                <a:srgbClr val="525252"/>
              </a:buClr>
              <a:buSzPct val="100000"/>
              <a:buNone/>
            </a:pPr>
            <a:endParaRPr lang="en-GB" sz="2000" dirty="0">
              <a:solidFill>
                <a:schemeClr val="tx1">
                  <a:lumMod val="75000"/>
                  <a:lumOff val="25000"/>
                </a:schemeClr>
              </a:solidFill>
            </a:endParaRPr>
          </a:p>
        </p:txBody>
      </p:sp>
    </p:spTree>
    <p:extLst>
      <p:ext uri="{BB962C8B-B14F-4D97-AF65-F5344CB8AC3E}">
        <p14:creationId xmlns:p14="http://schemas.microsoft.com/office/powerpoint/2010/main" val="35099909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4" name="Google Shape;134;p3"/>
          <p:cNvSpPr txBox="1">
            <a:spLocks noGrp="1"/>
          </p:cNvSpPr>
          <p:nvPr>
            <p:ph type="subTitle" idx="4294967295"/>
          </p:nvPr>
        </p:nvSpPr>
        <p:spPr>
          <a:xfrm>
            <a:off x="819802" y="683289"/>
            <a:ext cx="10733765" cy="4777712"/>
          </a:xfrm>
          <a:prstGeom prst="rect">
            <a:avLst/>
          </a:prstGeom>
          <a:noFill/>
          <a:ln>
            <a:noFill/>
          </a:ln>
        </p:spPr>
        <p:txBody>
          <a:bodyPr spcFirstLastPara="1" wrap="square" lIns="91425" tIns="45700" rIns="91425" bIns="45700" anchor="t" anchorCtr="0">
            <a:normAutofit/>
          </a:bodyPr>
          <a:lstStyle/>
          <a:p>
            <a:pPr marL="13335" indent="0">
              <a:lnSpc>
                <a:spcPct val="120000"/>
              </a:lnSpc>
              <a:spcBef>
                <a:spcPts val="800"/>
              </a:spcBef>
              <a:buClr>
                <a:srgbClr val="525252"/>
              </a:buClr>
              <a:buSzPct val="100000"/>
              <a:buNone/>
            </a:pPr>
            <a:endParaRPr lang="en-US" sz="1700" b="0" i="0" dirty="0">
              <a:solidFill>
                <a:srgbClr val="242424"/>
              </a:solidFill>
              <a:effectLst/>
              <a:highlight>
                <a:srgbClr val="FFFFFF"/>
              </a:highlight>
              <a:latin typeface="Calibri" panose="020F0502020204030204" pitchFamily="34" charset="0"/>
              <a:ea typeface="Calibri" panose="020F0502020204030204" pitchFamily="34" charset="0"/>
              <a:cs typeface="Calibri" panose="020F0502020204030204" pitchFamily="34" charset="0"/>
            </a:endParaRPr>
          </a:p>
          <a:p>
            <a:pPr marL="228600" indent="-215265">
              <a:lnSpc>
                <a:spcPct val="120000"/>
              </a:lnSpc>
              <a:spcBef>
                <a:spcPts val="0"/>
              </a:spcBef>
              <a:buClr>
                <a:srgbClr val="525252"/>
              </a:buClr>
              <a:buSzPct val="100000"/>
            </a:pPr>
            <a:r>
              <a:rPr lang="en-US" sz="1700" dirty="0">
                <a:solidFill>
                  <a:schemeClr val="tx1"/>
                </a:solidFill>
                <a:latin typeface="Calibri" panose="020F0502020204030204" pitchFamily="34" charset="0"/>
                <a:ea typeface="Calibri" panose="020F0502020204030204" pitchFamily="34" charset="0"/>
                <a:cs typeface="Calibri" panose="020F0502020204030204" pitchFamily="34" charset="0"/>
              </a:rPr>
              <a:t>Cancel Other will only continue to work on a stand- alone number port</a:t>
            </a:r>
            <a:r>
              <a:rPr lang="en-US" sz="1700" b="1" dirty="0">
                <a:solidFill>
                  <a:schemeClr val="tx1"/>
                </a:solidFill>
                <a:latin typeface="Calibri" panose="020F0502020204030204" pitchFamily="34" charset="0"/>
                <a:ea typeface="Calibri" panose="020F0502020204030204" pitchFamily="34" charset="0"/>
                <a:cs typeface="Calibri" panose="020F0502020204030204" pitchFamily="34" charset="0"/>
              </a:rPr>
              <a:t> without </a:t>
            </a:r>
            <a:r>
              <a:rPr lang="en-US" sz="1700" dirty="0">
                <a:solidFill>
                  <a:schemeClr val="tx1"/>
                </a:solidFill>
                <a:latin typeface="Calibri" panose="020F0502020204030204" pitchFamily="34" charset="0"/>
                <a:ea typeface="Calibri" panose="020F0502020204030204" pitchFamily="34" charset="0"/>
                <a:cs typeface="Calibri" panose="020F0502020204030204" pitchFamily="34" charset="0"/>
              </a:rPr>
              <a:t>a migration order i.e., where the cessation of an Openreach WLR service has been initiated by a number export request only. </a:t>
            </a:r>
          </a:p>
          <a:p>
            <a:pPr marL="228600" indent="-215265">
              <a:lnSpc>
                <a:spcPct val="120000"/>
              </a:lnSpc>
              <a:spcBef>
                <a:spcPts val="0"/>
              </a:spcBef>
              <a:buClr>
                <a:srgbClr val="525252"/>
              </a:buClr>
              <a:buSzPct val="100000"/>
            </a:pPr>
            <a:r>
              <a:rPr lang="en-US" sz="17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Migration Order p</a:t>
            </a:r>
            <a:r>
              <a:rPr lang="en-US" sz="1700" b="1" dirty="0">
                <a:solidFill>
                  <a:schemeClr val="tx1"/>
                </a:solidFill>
                <a:latin typeface="Calibri" panose="020F0502020204030204" pitchFamily="34" charset="0"/>
                <a:ea typeface="Calibri" panose="020F0502020204030204" pitchFamily="34" charset="0"/>
                <a:cs typeface="Calibri" panose="020F0502020204030204" pitchFamily="34" charset="0"/>
              </a:rPr>
              <a:t>laced with Integrated Number Port </a:t>
            </a:r>
            <a:r>
              <a:rPr lang="en-US" sz="17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7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In this scenario the initial migration order is accepted (creating a managed cease) and the following port order is also accepted (which replaces the managed cease with a cease export). No additional messages are sent to the losing party as they already know their line is being ceased. If the port order is subsequently cancelled, then the migration order will </a:t>
            </a:r>
            <a:r>
              <a:rPr lang="en-US" sz="17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remain</a:t>
            </a:r>
            <a:r>
              <a:rPr lang="en-US" sz="17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and Openreach will re-instate the managed cease and </a:t>
            </a:r>
            <a:r>
              <a:rPr lang="en-US" sz="1700" dirty="0">
                <a:solidFill>
                  <a:schemeClr val="tx1"/>
                </a:solidFill>
                <a:latin typeface="Calibri" panose="020F0502020204030204" pitchFamily="34" charset="0"/>
                <a:ea typeface="Calibri" panose="020F0502020204030204" pitchFamily="34" charset="0"/>
                <a:cs typeface="Calibri" panose="020F0502020204030204" pitchFamily="34" charset="0"/>
              </a:rPr>
              <a:t>remove</a:t>
            </a:r>
            <a:r>
              <a:rPr lang="en-US" sz="17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the cease export. Therefore, the service will still be switched and ceased. </a:t>
            </a:r>
            <a:endParaRPr lang="en-US" sz="17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228600" indent="-215265">
              <a:lnSpc>
                <a:spcPct val="120000"/>
              </a:lnSpc>
              <a:spcBef>
                <a:spcPts val="0"/>
              </a:spcBef>
              <a:buClr>
                <a:srgbClr val="525252"/>
              </a:buClr>
              <a:buSzPct val="100000"/>
            </a:pPr>
            <a:endParaRPr lang="en-US" sz="2000" dirty="0">
              <a:solidFill>
                <a:schemeClr val="tx1">
                  <a:lumMod val="75000"/>
                  <a:lumOff val="25000"/>
                </a:schemeClr>
              </a:solidFill>
            </a:endParaRPr>
          </a:p>
          <a:p>
            <a:pPr marL="228600" indent="-215265">
              <a:lnSpc>
                <a:spcPct val="120000"/>
              </a:lnSpc>
              <a:spcBef>
                <a:spcPts val="0"/>
              </a:spcBef>
              <a:buClr>
                <a:srgbClr val="525252"/>
              </a:buClr>
              <a:buSzPct val="100000"/>
            </a:pPr>
            <a:endParaRPr lang="en-US" sz="2000" dirty="0">
              <a:solidFill>
                <a:schemeClr val="tx1">
                  <a:lumMod val="75000"/>
                  <a:lumOff val="25000"/>
                </a:schemeClr>
              </a:solidFill>
            </a:endParaRPr>
          </a:p>
        </p:txBody>
      </p:sp>
      <p:sp>
        <p:nvSpPr>
          <p:cNvPr id="6" name="Title 5">
            <a:extLst>
              <a:ext uri="{FF2B5EF4-FFF2-40B4-BE49-F238E27FC236}">
                <a16:creationId xmlns:a16="http://schemas.microsoft.com/office/drawing/2014/main" id="{9218B52E-6A68-BDE3-C6D2-B12E3AFEC447}"/>
              </a:ext>
            </a:extLst>
          </p:cNvPr>
          <p:cNvSpPr>
            <a:spLocks noGrp="1"/>
          </p:cNvSpPr>
          <p:nvPr>
            <p:ph type="ctrTitle"/>
          </p:nvPr>
        </p:nvSpPr>
        <p:spPr>
          <a:xfrm>
            <a:off x="522182" y="190919"/>
            <a:ext cx="10145818" cy="863182"/>
          </a:xfrm>
        </p:spPr>
        <p:txBody>
          <a:bodyPr>
            <a:normAutofit fontScale="90000"/>
          </a:bodyPr>
          <a:lstStyle/>
          <a:p>
            <a:pPr algn="l"/>
            <a:r>
              <a:rPr lang="en-US" sz="4400" dirty="0">
                <a:solidFill>
                  <a:srgbClr val="001146"/>
                </a:solidFill>
              </a:rPr>
              <a:t>  Openreach Porting – additional information</a:t>
            </a:r>
            <a:endParaRPr lang="en-GB" sz="4400" dirty="0">
              <a:solidFill>
                <a:srgbClr val="001146"/>
              </a:solidFill>
            </a:endParaRPr>
          </a:p>
        </p:txBody>
      </p:sp>
      <p:pic>
        <p:nvPicPr>
          <p:cNvPr id="8" name="Picture 7">
            <a:extLst>
              <a:ext uri="{FF2B5EF4-FFF2-40B4-BE49-F238E27FC236}">
                <a16:creationId xmlns:a16="http://schemas.microsoft.com/office/drawing/2014/main" id="{0B237625-6133-EEEA-056F-FF65B02FBA58}"/>
              </a:ext>
            </a:extLst>
          </p:cNvPr>
          <p:cNvPicPr>
            <a:picLocks noChangeAspect="1"/>
          </p:cNvPicPr>
          <p:nvPr/>
        </p:nvPicPr>
        <p:blipFill>
          <a:blip r:embed="rId3"/>
          <a:stretch>
            <a:fillRect/>
          </a:stretch>
        </p:blipFill>
        <p:spPr>
          <a:xfrm>
            <a:off x="3038726" y="3336548"/>
            <a:ext cx="8697539" cy="2695951"/>
          </a:xfrm>
          <a:prstGeom prst="rect">
            <a:avLst/>
          </a:prstGeom>
        </p:spPr>
      </p:pic>
    </p:spTree>
    <p:extLst>
      <p:ext uri="{BB962C8B-B14F-4D97-AF65-F5344CB8AC3E}">
        <p14:creationId xmlns:p14="http://schemas.microsoft.com/office/powerpoint/2010/main" val="2928314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ctrTitle"/>
          </p:nvPr>
        </p:nvSpPr>
        <p:spPr>
          <a:xfrm>
            <a:off x="936053" y="291378"/>
            <a:ext cx="9311013" cy="913968"/>
          </a:xfrm>
          <a:prstGeom prst="rect">
            <a:avLst/>
          </a:prstGeom>
          <a:noFill/>
          <a:ln>
            <a:noFill/>
          </a:ln>
        </p:spPr>
        <p:txBody>
          <a:bodyPr spcFirstLastPara="1" wrap="square" lIns="91425" tIns="45700" rIns="91425" bIns="45700" anchor="b" anchorCtr="0">
            <a:normAutofit/>
          </a:bodyPr>
          <a:lstStyle/>
          <a:p>
            <a:pPr algn="l">
              <a:buClr>
                <a:srgbClr val="001146"/>
              </a:buClr>
              <a:buSzPts val="4400"/>
            </a:pPr>
            <a:r>
              <a:rPr lang="en-US" sz="4400" dirty="0">
                <a:solidFill>
                  <a:srgbClr val="002060"/>
                </a:solidFill>
                <a:latin typeface="Calibri" panose="020F0502020204030204" pitchFamily="34" charset="0"/>
                <a:ea typeface="Calibri" panose="020F0502020204030204" pitchFamily="34" charset="0"/>
              </a:rPr>
              <a:t>Contents</a:t>
            </a:r>
            <a:endParaRPr sz="4400" dirty="0">
              <a:solidFill>
                <a:srgbClr val="002060"/>
              </a:solidFill>
            </a:endParaRPr>
          </a:p>
        </p:txBody>
      </p:sp>
      <p:sp>
        <p:nvSpPr>
          <p:cNvPr id="2" name="TextBox 1">
            <a:extLst>
              <a:ext uri="{FF2B5EF4-FFF2-40B4-BE49-F238E27FC236}">
                <a16:creationId xmlns:a16="http://schemas.microsoft.com/office/drawing/2014/main" id="{EA7D435B-786C-04BF-EFED-F175465A5ED0}"/>
              </a:ext>
            </a:extLst>
          </p:cNvPr>
          <p:cNvSpPr txBox="1"/>
          <p:nvPr/>
        </p:nvSpPr>
        <p:spPr>
          <a:xfrm>
            <a:off x="936053" y="1025236"/>
            <a:ext cx="10891879" cy="3624069"/>
          </a:xfrm>
          <a:prstGeom prst="rect">
            <a:avLst/>
          </a:prstGeom>
          <a:noFill/>
        </p:spPr>
        <p:txBody>
          <a:bodyPr wrap="square" numCol="2" rtlCol="0">
            <a:spAutoFit/>
          </a:bodyPr>
          <a:lstStyle/>
          <a:p>
            <a:pPr marL="342900" indent="-342900">
              <a:lnSpc>
                <a:spcPct val="150000"/>
              </a:lnSpc>
              <a:buFont typeface="+mj-lt"/>
              <a:buAutoNum type="arabicPeriod"/>
            </a:pPr>
            <a:r>
              <a:rPr lang="en-GB" sz="1700" dirty="0">
                <a:latin typeface="Calibri" panose="020F0502020204030204" pitchFamily="34" charset="0"/>
                <a:ea typeface="Calibri" panose="020F0502020204030204" pitchFamily="34" charset="0"/>
                <a:cs typeface="Calibri" panose="020F0502020204030204" pitchFamily="34" charset="0"/>
              </a:rPr>
              <a:t>Scope</a:t>
            </a:r>
          </a:p>
          <a:p>
            <a:pPr marL="342900" indent="-342900">
              <a:lnSpc>
                <a:spcPct val="150000"/>
              </a:lnSpc>
              <a:buFont typeface="+mj-lt"/>
              <a:buAutoNum type="arabicPeriod"/>
            </a:pPr>
            <a:r>
              <a:rPr lang="en-GB" sz="1700" dirty="0">
                <a:latin typeface="Calibri" panose="020F0502020204030204" pitchFamily="34" charset="0"/>
                <a:ea typeface="Calibri" panose="020F0502020204030204" pitchFamily="34" charset="0"/>
                <a:cs typeface="Calibri" panose="020F0502020204030204" pitchFamily="34" charset="0"/>
              </a:rPr>
              <a:t>Problem Statement</a:t>
            </a:r>
          </a:p>
          <a:p>
            <a:pPr marL="342900" indent="-342900">
              <a:lnSpc>
                <a:spcPct val="150000"/>
              </a:lnSpc>
              <a:buFont typeface="+mj-lt"/>
              <a:buAutoNum type="arabicPeriod"/>
            </a:pPr>
            <a:r>
              <a:rPr lang="en-GB" sz="1700" dirty="0">
                <a:latin typeface="Calibri" panose="020F0502020204030204" pitchFamily="34" charset="0"/>
                <a:ea typeface="Calibri" panose="020F0502020204030204" pitchFamily="34" charset="0"/>
                <a:cs typeface="Calibri" panose="020F0502020204030204" pitchFamily="34" charset="0"/>
              </a:rPr>
              <a:t>Principles – Avoiding Switching Issues</a:t>
            </a:r>
          </a:p>
          <a:p>
            <a:pPr marL="342900" indent="-342900">
              <a:lnSpc>
                <a:spcPct val="150000"/>
              </a:lnSpc>
              <a:buFont typeface="+mj-lt"/>
              <a:buAutoNum type="arabicPeriod"/>
            </a:pPr>
            <a:r>
              <a:rPr lang="en-US" sz="1700" dirty="0">
                <a:latin typeface="Calibri" panose="020F0502020204030204" pitchFamily="34" charset="0"/>
                <a:ea typeface="Calibri" panose="020F0502020204030204" pitchFamily="34" charset="0"/>
                <a:cs typeface="Calibri" panose="020F0502020204030204" pitchFamily="34" charset="0"/>
              </a:rPr>
              <a:t>Principles – Switching or Working Line Takeover</a:t>
            </a:r>
            <a:endParaRPr lang="en-GB" sz="1700" dirty="0">
              <a:latin typeface="Calibri" panose="020F0502020204030204" pitchFamily="34" charset="0"/>
              <a:ea typeface="Calibri" panose="020F0502020204030204" pitchFamily="34" charset="0"/>
              <a:cs typeface="Calibri" panose="020F0502020204030204" pitchFamily="34" charset="0"/>
            </a:endParaRPr>
          </a:p>
          <a:p>
            <a:pPr marL="342900" indent="-342900">
              <a:lnSpc>
                <a:spcPct val="150000"/>
              </a:lnSpc>
              <a:buFont typeface="+mj-lt"/>
              <a:buAutoNum type="arabicPeriod"/>
            </a:pPr>
            <a:r>
              <a:rPr lang="en-GB" sz="1700" dirty="0">
                <a:latin typeface="Calibri" panose="020F0502020204030204" pitchFamily="34" charset="0"/>
                <a:ea typeface="Calibri" panose="020F0502020204030204" pitchFamily="34" charset="0"/>
                <a:cs typeface="Calibri" panose="020F0502020204030204" pitchFamily="34" charset="0"/>
              </a:rPr>
              <a:t>Changes to Mandatory Minimum Lead Times (MLT)</a:t>
            </a:r>
          </a:p>
          <a:p>
            <a:pPr marL="342900" indent="-342900">
              <a:lnSpc>
                <a:spcPct val="150000"/>
              </a:lnSpc>
              <a:buFont typeface="+mj-lt"/>
              <a:buAutoNum type="arabicPeriod"/>
            </a:pPr>
            <a:r>
              <a:rPr lang="en-US" sz="1700" dirty="0">
                <a:latin typeface="Calibri" panose="020F0502020204030204" pitchFamily="34" charset="0"/>
                <a:ea typeface="Calibri" panose="020F0502020204030204" pitchFamily="34" charset="0"/>
                <a:cs typeface="Calibri" panose="020F0502020204030204" pitchFamily="34" charset="0"/>
              </a:rPr>
              <a:t>Gaining Retailer ID – GRID</a:t>
            </a:r>
          </a:p>
          <a:p>
            <a:pPr marL="342900" indent="-342900">
              <a:lnSpc>
                <a:spcPct val="150000"/>
              </a:lnSpc>
              <a:buFont typeface="+mj-lt"/>
              <a:buAutoNum type="arabicPeriod"/>
            </a:pPr>
            <a:r>
              <a:rPr lang="en-US" sz="1700" dirty="0">
                <a:latin typeface="Calibri" panose="020F0502020204030204" pitchFamily="34" charset="0"/>
                <a:ea typeface="Calibri" panose="020F0502020204030204" pitchFamily="34" charset="0"/>
                <a:cs typeface="Calibri" panose="020F0502020204030204" pitchFamily="34" charset="0"/>
              </a:rPr>
              <a:t>Preventative Measures - Addresses</a:t>
            </a:r>
            <a:endParaRPr lang="en-GB" sz="1700" dirty="0">
              <a:latin typeface="Calibri" panose="020F0502020204030204" pitchFamily="34" charset="0"/>
              <a:ea typeface="Calibri" panose="020F0502020204030204" pitchFamily="34" charset="0"/>
              <a:cs typeface="Calibri" panose="020F0502020204030204" pitchFamily="34" charset="0"/>
            </a:endParaRPr>
          </a:p>
          <a:p>
            <a:pPr marL="342900" indent="-342900">
              <a:lnSpc>
                <a:spcPct val="150000"/>
              </a:lnSpc>
              <a:buFont typeface="+mj-lt"/>
              <a:buAutoNum type="arabicPeriod"/>
            </a:pPr>
            <a:r>
              <a:rPr lang="en-GB" sz="1700" dirty="0">
                <a:latin typeface="Calibri" panose="020F0502020204030204" pitchFamily="34" charset="0"/>
                <a:ea typeface="Calibri" panose="020F0502020204030204" pitchFamily="34" charset="0"/>
                <a:cs typeface="Calibri" panose="020F0502020204030204" pitchFamily="34" charset="0"/>
              </a:rPr>
              <a:t>Recovery Options – Switching Back to WLR</a:t>
            </a:r>
          </a:p>
          <a:p>
            <a:pPr marL="342900" indent="-342900">
              <a:lnSpc>
                <a:spcPct val="150000"/>
              </a:lnSpc>
              <a:buFont typeface="+mj-lt"/>
              <a:buAutoNum type="arabicPeriod"/>
            </a:pPr>
            <a:r>
              <a:rPr lang="en-GB" sz="1700" dirty="0">
                <a:latin typeface="Calibri" panose="020F0502020204030204" pitchFamily="34" charset="0"/>
                <a:ea typeface="Calibri" panose="020F0502020204030204" pitchFamily="34" charset="0"/>
                <a:cs typeface="Calibri" panose="020F0502020204030204" pitchFamily="34" charset="0"/>
              </a:rPr>
              <a:t>Recovery Options – Expedite</a:t>
            </a:r>
          </a:p>
          <a:p>
            <a:pPr marL="342900" indent="-342900">
              <a:lnSpc>
                <a:spcPct val="150000"/>
              </a:lnSpc>
              <a:buFont typeface="+mj-lt"/>
              <a:buAutoNum type="arabicPeriod"/>
            </a:pPr>
            <a:r>
              <a:rPr lang="en-GB" sz="1700" dirty="0">
                <a:latin typeface="Calibri" panose="020F0502020204030204" pitchFamily="34" charset="0"/>
                <a:ea typeface="Calibri" panose="020F0502020204030204" pitchFamily="34" charset="0"/>
                <a:cs typeface="Calibri" panose="020F0502020204030204" pitchFamily="34" charset="0"/>
              </a:rPr>
              <a:t>Recovery Options 1 or 0 Working day MLT</a:t>
            </a:r>
          </a:p>
          <a:p>
            <a:pPr marL="342900" indent="-342900">
              <a:lnSpc>
                <a:spcPct val="150000"/>
              </a:lnSpc>
              <a:buFont typeface="+mj-lt"/>
              <a:buAutoNum type="arabicPeriod"/>
            </a:pPr>
            <a:r>
              <a:rPr lang="en-GB" sz="1700" dirty="0">
                <a:latin typeface="Calibri" panose="020F0502020204030204" pitchFamily="34" charset="0"/>
                <a:ea typeface="Calibri" panose="020F0502020204030204" pitchFamily="34" charset="0"/>
                <a:cs typeface="Calibri" panose="020F0502020204030204" pitchFamily="34" charset="0"/>
              </a:rPr>
              <a:t>Recovery Options – Directors Service Office (DSO)</a:t>
            </a:r>
          </a:p>
          <a:p>
            <a:pPr marL="342900" indent="-342900">
              <a:lnSpc>
                <a:spcPct val="150000"/>
              </a:lnSpc>
              <a:buFont typeface="+mj-lt"/>
              <a:buAutoNum type="arabicPeriod"/>
            </a:pPr>
            <a:r>
              <a:rPr lang="en-GB" sz="1700" dirty="0">
                <a:latin typeface="Calibri" panose="020F0502020204030204" pitchFamily="34" charset="0"/>
                <a:ea typeface="Calibri" panose="020F0502020204030204" pitchFamily="34" charset="0"/>
                <a:cs typeface="Calibri" panose="020F0502020204030204" pitchFamily="34" charset="0"/>
              </a:rPr>
              <a:t>Recovery Options – DSO – Blue Light Customers</a:t>
            </a:r>
          </a:p>
          <a:p>
            <a:pPr marL="342900" indent="-342900">
              <a:lnSpc>
                <a:spcPct val="150000"/>
              </a:lnSpc>
              <a:buFont typeface="+mj-lt"/>
              <a:buAutoNum type="arabicPeriod"/>
            </a:pPr>
            <a:r>
              <a:rPr lang="en-GB" sz="1700" dirty="0">
                <a:latin typeface="Calibri" panose="020F0502020204030204" pitchFamily="34" charset="0"/>
                <a:ea typeface="Calibri" panose="020F0502020204030204" pitchFamily="34" charset="0"/>
                <a:cs typeface="Calibri" panose="020F0502020204030204" pitchFamily="34" charset="0"/>
              </a:rPr>
              <a:t>Recovery Options – Data Integrity Issues</a:t>
            </a:r>
          </a:p>
          <a:p>
            <a:pPr marL="342900" indent="-342900">
              <a:lnSpc>
                <a:spcPct val="150000"/>
              </a:lnSpc>
              <a:buFont typeface="+mj-lt"/>
              <a:buAutoNum type="arabicPeriod"/>
            </a:pPr>
            <a:r>
              <a:rPr lang="en-GB" sz="1700" dirty="0">
                <a:latin typeface="Calibri" panose="020F0502020204030204" pitchFamily="34" charset="0"/>
                <a:ea typeface="Calibri" panose="020F0502020204030204" pitchFamily="34" charset="0"/>
                <a:cs typeface="Calibri" panose="020F0502020204030204" pitchFamily="34" charset="0"/>
              </a:rPr>
              <a:t>Openreach Porting Additional Information</a:t>
            </a:r>
          </a:p>
          <a:p>
            <a:pPr marL="342900" indent="-342900">
              <a:buFont typeface="+mj-lt"/>
              <a:buAutoNum type="arabicPeriod"/>
            </a:pPr>
            <a:endParaRPr lang="en-GB" sz="1800" dirty="0"/>
          </a:p>
          <a:p>
            <a:pPr marL="342900" indent="-342900">
              <a:buFont typeface="+mj-lt"/>
              <a:buAutoNum type="arabicPeriod"/>
            </a:pPr>
            <a:endParaRPr lang="en-GB" sz="1800" dirty="0"/>
          </a:p>
          <a:p>
            <a:pPr>
              <a:lnSpc>
                <a:spcPct val="150000"/>
              </a:lnSpc>
            </a:pPr>
            <a:endParaRPr lang="en-GB" sz="1700"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mj-lt"/>
              <a:buAutoNum type="arabicPeriod"/>
            </a:pP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CB920-06D0-4598-7E7F-0D2255C08A19}"/>
              </a:ext>
            </a:extLst>
          </p:cNvPr>
          <p:cNvSpPr>
            <a:spLocks noGrp="1"/>
          </p:cNvSpPr>
          <p:nvPr>
            <p:ph type="ctrTitle"/>
          </p:nvPr>
        </p:nvSpPr>
        <p:spPr/>
        <p:txBody>
          <a:bodyPr/>
          <a:lstStyle/>
          <a:p>
            <a:r>
              <a:rPr lang="en-GB" dirty="0"/>
              <a:t>End</a:t>
            </a:r>
          </a:p>
        </p:txBody>
      </p:sp>
      <p:sp>
        <p:nvSpPr>
          <p:cNvPr id="3" name="Subtitle 2">
            <a:extLst>
              <a:ext uri="{FF2B5EF4-FFF2-40B4-BE49-F238E27FC236}">
                <a16:creationId xmlns:a16="http://schemas.microsoft.com/office/drawing/2014/main" id="{CE8A8E1A-8770-705A-3066-A41638C467C4}"/>
              </a:ext>
            </a:extLst>
          </p:cNvPr>
          <p:cNvSpPr>
            <a:spLocks noGrp="1"/>
          </p:cNvSpPr>
          <p:nvPr>
            <p:ph type="subTitle" idx="1"/>
          </p:nvPr>
        </p:nvSpPr>
        <p:spPr/>
        <p:txBody>
          <a:bodyPr/>
          <a:lstStyle/>
          <a:p>
            <a:r>
              <a:rPr lang="en-GB" dirty="0"/>
              <a:t>Thank you</a:t>
            </a:r>
          </a:p>
        </p:txBody>
      </p:sp>
    </p:spTree>
    <p:extLst>
      <p:ext uri="{BB962C8B-B14F-4D97-AF65-F5344CB8AC3E}">
        <p14:creationId xmlns:p14="http://schemas.microsoft.com/office/powerpoint/2010/main" val="1235826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ctrTitle"/>
          </p:nvPr>
        </p:nvSpPr>
        <p:spPr>
          <a:xfrm>
            <a:off x="936053" y="291378"/>
            <a:ext cx="9311013" cy="913968"/>
          </a:xfrm>
          <a:prstGeom prst="rect">
            <a:avLst/>
          </a:prstGeom>
          <a:noFill/>
          <a:ln>
            <a:noFill/>
          </a:ln>
        </p:spPr>
        <p:txBody>
          <a:bodyPr spcFirstLastPara="1" wrap="square" lIns="91425" tIns="45700" rIns="91425" bIns="45700" anchor="b" anchorCtr="0">
            <a:normAutofit/>
          </a:bodyPr>
          <a:lstStyle/>
          <a:p>
            <a:pPr algn="l">
              <a:buClr>
                <a:srgbClr val="001146"/>
              </a:buClr>
              <a:buSzPts val="4400"/>
            </a:pPr>
            <a:r>
              <a:rPr lang="en-US" sz="4400" dirty="0">
                <a:solidFill>
                  <a:srgbClr val="002060"/>
                </a:solidFill>
                <a:latin typeface="Calibri" panose="020F0502020204030204" pitchFamily="34" charset="0"/>
                <a:ea typeface="Calibri" panose="020F0502020204030204" pitchFamily="34" charset="0"/>
              </a:rPr>
              <a:t>Scope</a:t>
            </a:r>
            <a:endParaRPr sz="4400" dirty="0">
              <a:solidFill>
                <a:srgbClr val="002060"/>
              </a:solidFill>
            </a:endParaRPr>
          </a:p>
        </p:txBody>
      </p:sp>
      <p:sp>
        <p:nvSpPr>
          <p:cNvPr id="134" name="Google Shape;134;p3"/>
          <p:cNvSpPr txBox="1">
            <a:spLocks noGrp="1"/>
          </p:cNvSpPr>
          <p:nvPr>
            <p:ph type="subTitle" idx="4294967295"/>
          </p:nvPr>
        </p:nvSpPr>
        <p:spPr>
          <a:xfrm>
            <a:off x="936053" y="544945"/>
            <a:ext cx="10940001" cy="5287906"/>
          </a:xfrm>
          <a:prstGeom prst="rect">
            <a:avLst/>
          </a:prstGeom>
          <a:noFill/>
          <a:ln>
            <a:noFill/>
          </a:ln>
        </p:spPr>
        <p:txBody>
          <a:bodyPr spcFirstLastPara="1" wrap="square" lIns="91425" tIns="45700" rIns="91425" bIns="45700" anchor="t" anchorCtr="0">
            <a:normAutofit/>
          </a:bodyPr>
          <a:lstStyle/>
          <a:p>
            <a:pPr marL="13335" marR="0" lvl="0" indent="0" algn="l" rtl="0">
              <a:lnSpc>
                <a:spcPct val="120000"/>
              </a:lnSpc>
              <a:spcBef>
                <a:spcPts val="800"/>
              </a:spcBef>
              <a:spcAft>
                <a:spcPts val="0"/>
              </a:spcAft>
              <a:buClr>
                <a:srgbClr val="525252"/>
              </a:buClr>
              <a:buSzPct val="100000"/>
              <a:buNone/>
            </a:pPr>
            <a:endParaRPr lang="en-US" sz="2000" dirty="0">
              <a:solidFill>
                <a:schemeClr val="tx1">
                  <a:lumMod val="75000"/>
                  <a:lumOff val="25000"/>
                </a:schemeClr>
              </a:solidFill>
            </a:endParaRPr>
          </a:p>
          <a:p>
            <a:pPr marL="13335" marR="0" lvl="0" indent="0" algn="l" rtl="0">
              <a:lnSpc>
                <a:spcPct val="120000"/>
              </a:lnSpc>
              <a:spcBef>
                <a:spcPts val="800"/>
              </a:spcBef>
              <a:spcAft>
                <a:spcPts val="0"/>
              </a:spcAft>
              <a:buClr>
                <a:srgbClr val="525252"/>
              </a:buClr>
              <a:buSzPct val="100000"/>
              <a:buNone/>
            </a:pPr>
            <a:r>
              <a:rPr lang="en-US" sz="1800" dirty="0">
                <a:solidFill>
                  <a:schemeClr val="tx1">
                    <a:lumMod val="75000"/>
                    <a:lumOff val="25000"/>
                  </a:schemeClr>
                </a:solidFill>
              </a:rPr>
              <a:t>The scope of this work covers specifically the scenario where the (end) customer has lost service as a direct result of an erroneous transfer on the Openreach network and does not have a relationship with the Gaining Retail Communication Provider (GRCP). </a:t>
            </a:r>
          </a:p>
          <a:p>
            <a:pPr marL="13335" marR="0" lvl="0" indent="0" algn="l" rtl="0">
              <a:lnSpc>
                <a:spcPct val="120000"/>
              </a:lnSpc>
              <a:spcBef>
                <a:spcPts val="800"/>
              </a:spcBef>
              <a:spcAft>
                <a:spcPts val="0"/>
              </a:spcAft>
              <a:buClr>
                <a:srgbClr val="525252"/>
              </a:buClr>
              <a:buSzPct val="100000"/>
              <a:buNone/>
            </a:pPr>
            <a:r>
              <a:rPr lang="en-US" sz="1800" dirty="0">
                <a:solidFill>
                  <a:schemeClr val="tx1">
                    <a:lumMod val="75000"/>
                    <a:lumOff val="25000"/>
                  </a:schemeClr>
                </a:solidFill>
              </a:rPr>
              <a:t>We believe these will be low in volume but can be very damaging to business customers. </a:t>
            </a:r>
          </a:p>
          <a:p>
            <a:pPr marL="13335" marR="0" lvl="0" indent="0" algn="l" rtl="0">
              <a:lnSpc>
                <a:spcPct val="120000"/>
              </a:lnSpc>
              <a:spcBef>
                <a:spcPts val="800"/>
              </a:spcBef>
              <a:spcAft>
                <a:spcPts val="0"/>
              </a:spcAft>
              <a:buClr>
                <a:srgbClr val="525252"/>
              </a:buClr>
              <a:buSzPct val="100000"/>
              <a:buNone/>
            </a:pPr>
            <a:r>
              <a:rPr lang="en-US" sz="1800" dirty="0">
                <a:solidFill>
                  <a:schemeClr val="tx1">
                    <a:lumMod val="75000"/>
                    <a:lumOff val="25000"/>
                  </a:schemeClr>
                </a:solidFill>
              </a:rPr>
              <a:t>The Gaining Provider Led Business-Steering Group (GPLB-SG) investigated how these issues can be ideally avoided or else the best recovery options available. </a:t>
            </a:r>
          </a:p>
          <a:p>
            <a:pPr marL="13335" marR="0" lvl="0" indent="0" algn="l" rtl="0">
              <a:lnSpc>
                <a:spcPct val="120000"/>
              </a:lnSpc>
              <a:spcBef>
                <a:spcPts val="800"/>
              </a:spcBef>
              <a:spcAft>
                <a:spcPts val="0"/>
              </a:spcAft>
              <a:buClr>
                <a:srgbClr val="525252"/>
              </a:buClr>
              <a:buSzPct val="100000"/>
              <a:buNone/>
            </a:pPr>
            <a:r>
              <a:rPr lang="en-US" sz="1800" dirty="0">
                <a:solidFill>
                  <a:schemeClr val="tx1">
                    <a:lumMod val="75000"/>
                    <a:lumOff val="25000"/>
                  </a:schemeClr>
                </a:solidFill>
              </a:rPr>
              <a:t>The following forms a best practice guide to assist all CPs in the effective switching of customers and recovery if necessary. </a:t>
            </a:r>
          </a:p>
          <a:p>
            <a:pPr marL="13335" marR="0" lvl="0" indent="0" algn="l" rtl="0">
              <a:lnSpc>
                <a:spcPct val="120000"/>
              </a:lnSpc>
              <a:spcBef>
                <a:spcPts val="800"/>
              </a:spcBef>
              <a:spcAft>
                <a:spcPts val="0"/>
              </a:spcAft>
              <a:buClr>
                <a:srgbClr val="525252"/>
              </a:buClr>
              <a:buSzPct val="100000"/>
              <a:buNone/>
            </a:pPr>
            <a:r>
              <a:rPr lang="en-US" sz="1800" dirty="0">
                <a:solidFill>
                  <a:schemeClr val="tx1">
                    <a:lumMod val="75000"/>
                    <a:lumOff val="25000"/>
                  </a:schemeClr>
                </a:solidFill>
              </a:rPr>
              <a:t>This guide sets out to address all switching scenarios specifically within the Openreach network, however many of the principles may be applied to other supply chain solutions. </a:t>
            </a:r>
          </a:p>
        </p:txBody>
      </p:sp>
    </p:spTree>
    <p:extLst>
      <p:ext uri="{BB962C8B-B14F-4D97-AF65-F5344CB8AC3E}">
        <p14:creationId xmlns:p14="http://schemas.microsoft.com/office/powerpoint/2010/main" val="1096269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ctrTitle"/>
          </p:nvPr>
        </p:nvSpPr>
        <p:spPr>
          <a:xfrm>
            <a:off x="936053" y="91441"/>
            <a:ext cx="9311013" cy="833120"/>
          </a:xfrm>
          <a:prstGeom prst="rect">
            <a:avLst/>
          </a:prstGeom>
          <a:noFill/>
          <a:ln>
            <a:noFill/>
          </a:ln>
        </p:spPr>
        <p:txBody>
          <a:bodyPr spcFirstLastPara="1" wrap="square" lIns="91425" tIns="45700" rIns="91425" bIns="45700" anchor="b" anchorCtr="0">
            <a:normAutofit/>
          </a:bodyPr>
          <a:lstStyle/>
          <a:p>
            <a:pPr algn="l">
              <a:buClr>
                <a:srgbClr val="001146"/>
              </a:buClr>
              <a:buSzPts val="4400"/>
            </a:pPr>
            <a:r>
              <a:rPr lang="en-US" sz="4400" dirty="0">
                <a:solidFill>
                  <a:srgbClr val="002060"/>
                </a:solidFill>
                <a:latin typeface="Calibri" panose="020F0502020204030204" pitchFamily="34" charset="0"/>
                <a:ea typeface="Calibri" panose="020F0502020204030204" pitchFamily="34" charset="0"/>
              </a:rPr>
              <a:t>Problem Statement</a:t>
            </a:r>
            <a:endParaRPr sz="4400" dirty="0">
              <a:solidFill>
                <a:srgbClr val="002060"/>
              </a:solidFill>
            </a:endParaRPr>
          </a:p>
        </p:txBody>
      </p:sp>
      <p:sp>
        <p:nvSpPr>
          <p:cNvPr id="134" name="Google Shape;134;p3"/>
          <p:cNvSpPr txBox="1">
            <a:spLocks noGrp="1"/>
          </p:cNvSpPr>
          <p:nvPr>
            <p:ph type="subTitle" idx="4294967295"/>
          </p:nvPr>
        </p:nvSpPr>
        <p:spPr>
          <a:xfrm>
            <a:off x="804333" y="924561"/>
            <a:ext cx="11071721" cy="4553372"/>
          </a:xfrm>
          <a:prstGeom prst="rect">
            <a:avLst/>
          </a:prstGeom>
          <a:noFill/>
          <a:ln>
            <a:noFill/>
          </a:ln>
        </p:spPr>
        <p:txBody>
          <a:bodyPr spcFirstLastPara="1" wrap="square" lIns="91425" tIns="45700" rIns="91425" bIns="45700" anchor="t" anchorCtr="0">
            <a:normAutofit fontScale="92500" lnSpcReduction="20000"/>
          </a:bodyPr>
          <a:lstStyle/>
          <a:p>
            <a:pPr marL="13335" marR="0" lvl="0" indent="0" algn="l" rtl="0">
              <a:lnSpc>
                <a:spcPct val="120000"/>
              </a:lnSpc>
              <a:spcBef>
                <a:spcPts val="800"/>
              </a:spcBef>
              <a:spcAft>
                <a:spcPts val="0"/>
              </a:spcAft>
              <a:buClr>
                <a:srgbClr val="525252"/>
              </a:buClr>
              <a:buSzPct val="100000"/>
              <a:buNone/>
            </a:pPr>
            <a:r>
              <a:rPr lang="en-US" sz="1800" dirty="0">
                <a:solidFill>
                  <a:schemeClr val="tx1">
                    <a:lumMod val="75000"/>
                    <a:lumOff val="25000"/>
                  </a:schemeClr>
                </a:solidFill>
              </a:rPr>
              <a:t>From 24</a:t>
            </a:r>
            <a:r>
              <a:rPr lang="en-US" sz="1800" baseline="30000" dirty="0">
                <a:solidFill>
                  <a:schemeClr val="tx1">
                    <a:lumMod val="75000"/>
                    <a:lumOff val="25000"/>
                  </a:schemeClr>
                </a:solidFill>
              </a:rPr>
              <a:t>th</a:t>
            </a:r>
            <a:r>
              <a:rPr lang="en-US" sz="1800" dirty="0">
                <a:solidFill>
                  <a:schemeClr val="tx1">
                    <a:lumMod val="75000"/>
                    <a:lumOff val="25000"/>
                  </a:schemeClr>
                </a:solidFill>
              </a:rPr>
              <a:t> October (originally 12</a:t>
            </a:r>
            <a:r>
              <a:rPr lang="en-US" sz="1800" baseline="30000" dirty="0">
                <a:solidFill>
                  <a:schemeClr val="tx1">
                    <a:lumMod val="75000"/>
                    <a:lumOff val="25000"/>
                  </a:schemeClr>
                </a:solidFill>
              </a:rPr>
              <a:t>th</a:t>
            </a:r>
            <a:r>
              <a:rPr lang="en-US" sz="1800" dirty="0">
                <a:solidFill>
                  <a:schemeClr val="tx1">
                    <a:lumMod val="75000"/>
                    <a:lumOff val="25000"/>
                  </a:schemeClr>
                </a:solidFill>
              </a:rPr>
              <a:t> September) the Notice of Transfer (</a:t>
            </a:r>
            <a:r>
              <a:rPr lang="en-US" sz="1800" dirty="0" err="1">
                <a:solidFill>
                  <a:schemeClr val="tx1">
                    <a:lumMod val="75000"/>
                    <a:lumOff val="25000"/>
                  </a:schemeClr>
                </a:solidFill>
              </a:rPr>
              <a:t>NoT</a:t>
            </a:r>
            <a:r>
              <a:rPr lang="en-US" sz="1800" dirty="0">
                <a:solidFill>
                  <a:schemeClr val="tx1">
                    <a:lumMod val="75000"/>
                    <a:lumOff val="25000"/>
                  </a:schemeClr>
                </a:solidFill>
              </a:rPr>
              <a:t>+) Process will be removed. </a:t>
            </a:r>
          </a:p>
          <a:p>
            <a:pPr marL="13335" marR="0" lvl="0" indent="0" algn="l" rtl="0">
              <a:lnSpc>
                <a:spcPct val="120000"/>
              </a:lnSpc>
              <a:spcBef>
                <a:spcPts val="800"/>
              </a:spcBef>
              <a:spcAft>
                <a:spcPts val="0"/>
              </a:spcAft>
              <a:buClr>
                <a:srgbClr val="525252"/>
              </a:buClr>
              <a:buSzPct val="100000"/>
              <a:buNone/>
            </a:pPr>
            <a:r>
              <a:rPr lang="en-US" sz="1800" dirty="0">
                <a:solidFill>
                  <a:schemeClr val="tx1">
                    <a:lumMod val="75000"/>
                    <a:lumOff val="25000"/>
                  </a:schemeClr>
                </a:solidFill>
              </a:rPr>
              <a:t>This includes the Cancel Other facility, which will no longer be available for use on transfer orders on the Openreach Network. </a:t>
            </a:r>
          </a:p>
          <a:p>
            <a:pPr marL="13335" marR="0" lvl="0" indent="0" algn="l" rtl="0">
              <a:lnSpc>
                <a:spcPct val="120000"/>
              </a:lnSpc>
              <a:spcBef>
                <a:spcPts val="800"/>
              </a:spcBef>
              <a:spcAft>
                <a:spcPts val="0"/>
              </a:spcAft>
              <a:buClr>
                <a:srgbClr val="525252"/>
              </a:buClr>
              <a:buSzPct val="100000"/>
              <a:buNone/>
            </a:pPr>
            <a:r>
              <a:rPr lang="en-US" sz="1800" dirty="0">
                <a:solidFill>
                  <a:schemeClr val="tx1">
                    <a:lumMod val="75000"/>
                    <a:lumOff val="25000"/>
                  </a:schemeClr>
                </a:solidFill>
              </a:rPr>
              <a:t>Additionally, Openreach will be reducing minimum lead times (MLTs) to as little as same working day in some scenarios. This will lead to switches being completed much more quickly than previously.</a:t>
            </a:r>
          </a:p>
          <a:p>
            <a:pPr marL="13335" marR="0" lvl="0" indent="0" algn="l" rtl="0">
              <a:lnSpc>
                <a:spcPct val="120000"/>
              </a:lnSpc>
              <a:spcBef>
                <a:spcPts val="800"/>
              </a:spcBef>
              <a:spcAft>
                <a:spcPts val="0"/>
              </a:spcAft>
              <a:buClr>
                <a:srgbClr val="525252"/>
              </a:buClr>
              <a:buSzPct val="100000"/>
              <a:buNone/>
            </a:pPr>
            <a:r>
              <a:rPr lang="en-US" sz="1800" dirty="0">
                <a:solidFill>
                  <a:schemeClr val="tx1">
                    <a:lumMod val="75000"/>
                    <a:lumOff val="25000"/>
                  </a:schemeClr>
                </a:solidFill>
              </a:rPr>
              <a:t>Should there be an erroneous transfer, the (end) customer may not be aware of the transfer until they lose service. </a:t>
            </a:r>
          </a:p>
          <a:p>
            <a:pPr marL="13335" marR="0" lvl="0" indent="0" algn="l" rtl="0">
              <a:lnSpc>
                <a:spcPct val="120000"/>
              </a:lnSpc>
              <a:spcBef>
                <a:spcPts val="800"/>
              </a:spcBef>
              <a:spcAft>
                <a:spcPts val="0"/>
              </a:spcAft>
              <a:buClr>
                <a:srgbClr val="525252"/>
              </a:buClr>
              <a:buSzPct val="100000"/>
              <a:buNone/>
            </a:pPr>
            <a:r>
              <a:rPr lang="en-US" sz="1800" dirty="0">
                <a:solidFill>
                  <a:schemeClr val="tx1">
                    <a:lumMod val="75000"/>
                    <a:lumOff val="25000"/>
                  </a:schemeClr>
                </a:solidFill>
              </a:rPr>
              <a:t>Where the Losing Retail Communication Provider (LRCP) of a business customer is made aware (by the end customer) that an erroneous transfer has been placed, the LRCP can try to contact the GRCP should they have a route to do so, but there is currently no industry agreed process to support this. </a:t>
            </a:r>
          </a:p>
          <a:p>
            <a:pPr marL="13335" marR="0" lvl="0" indent="0" algn="l" rtl="0">
              <a:lnSpc>
                <a:spcPct val="120000"/>
              </a:lnSpc>
              <a:spcBef>
                <a:spcPts val="800"/>
              </a:spcBef>
              <a:spcAft>
                <a:spcPts val="0"/>
              </a:spcAft>
              <a:buClr>
                <a:srgbClr val="525252"/>
              </a:buClr>
              <a:buSzPct val="100000"/>
              <a:buNone/>
            </a:pPr>
            <a:r>
              <a:rPr lang="en-US" sz="1800" dirty="0">
                <a:solidFill>
                  <a:schemeClr val="tx1">
                    <a:lumMod val="75000"/>
                    <a:lumOff val="25000"/>
                  </a:schemeClr>
                </a:solidFill>
              </a:rPr>
              <a:t>Openreach (and other wholesalers) will not be able to stop the transfer or contact the GRCP on behalf of the LRCP. </a:t>
            </a:r>
          </a:p>
          <a:p>
            <a:pPr marL="13335" indent="0">
              <a:lnSpc>
                <a:spcPct val="120000"/>
              </a:lnSpc>
              <a:spcBef>
                <a:spcPts val="800"/>
              </a:spcBef>
              <a:buClr>
                <a:srgbClr val="525252"/>
              </a:buClr>
              <a:buSzPct val="100000"/>
              <a:buNone/>
            </a:pPr>
            <a:r>
              <a:rPr lang="en-US" sz="1800" dirty="0">
                <a:solidFill>
                  <a:schemeClr val="tx1">
                    <a:lumMod val="75000"/>
                    <a:lumOff val="25000"/>
                  </a:schemeClr>
                </a:solidFill>
              </a:rPr>
              <a:t>Unless the GRCP cancels the switch, the LRCP will need to wait for the original transfer order to complete before initiating any recovery action.  </a:t>
            </a:r>
          </a:p>
          <a:p>
            <a:pPr marL="13335" indent="0">
              <a:lnSpc>
                <a:spcPct val="120000"/>
              </a:lnSpc>
              <a:spcBef>
                <a:spcPts val="800"/>
              </a:spcBef>
              <a:buClr>
                <a:srgbClr val="525252"/>
              </a:buClr>
              <a:buSzPct val="100000"/>
              <a:buNone/>
            </a:pPr>
            <a:r>
              <a:rPr lang="en-GB" sz="1800" dirty="0">
                <a:solidFill>
                  <a:schemeClr val="tx1">
                    <a:lumMod val="75000"/>
                    <a:lumOff val="25000"/>
                  </a:schemeClr>
                </a:solidFill>
              </a:rPr>
              <a:t>Should the underlying technology be changed as part of a switch it may be more complex to switch back. </a:t>
            </a:r>
          </a:p>
          <a:p>
            <a:pPr marL="13335" indent="0">
              <a:lnSpc>
                <a:spcPct val="120000"/>
              </a:lnSpc>
              <a:spcBef>
                <a:spcPts val="800"/>
              </a:spcBef>
              <a:buClr>
                <a:srgbClr val="525252"/>
              </a:buClr>
              <a:buSzPct val="100000"/>
              <a:buNone/>
            </a:pPr>
            <a:endParaRPr lang="en-US" sz="1800" dirty="0">
              <a:solidFill>
                <a:schemeClr val="tx1">
                  <a:lumMod val="75000"/>
                  <a:lumOff val="25000"/>
                </a:schemeClr>
              </a:solidFill>
            </a:endParaRPr>
          </a:p>
          <a:p>
            <a:pPr marL="13335" marR="0" lvl="0" indent="0" algn="l" rtl="0">
              <a:lnSpc>
                <a:spcPct val="120000"/>
              </a:lnSpc>
              <a:spcBef>
                <a:spcPts val="800"/>
              </a:spcBef>
              <a:spcAft>
                <a:spcPts val="0"/>
              </a:spcAft>
              <a:buClr>
                <a:srgbClr val="525252"/>
              </a:buClr>
              <a:buSzPct val="100000"/>
              <a:buNone/>
            </a:pPr>
            <a:endParaRPr lang="en-US" sz="1800" dirty="0">
              <a:solidFill>
                <a:schemeClr val="tx1">
                  <a:lumMod val="75000"/>
                  <a:lumOff val="25000"/>
                </a:schemeClr>
              </a:solidFill>
              <a:highlight>
                <a:srgbClr val="FFFF00"/>
              </a:highlight>
            </a:endParaRPr>
          </a:p>
          <a:p>
            <a:pPr marL="13335" marR="0" lvl="0" indent="0" algn="l" rtl="0">
              <a:lnSpc>
                <a:spcPct val="120000"/>
              </a:lnSpc>
              <a:spcBef>
                <a:spcPts val="800"/>
              </a:spcBef>
              <a:spcAft>
                <a:spcPts val="0"/>
              </a:spcAft>
              <a:buClr>
                <a:srgbClr val="525252"/>
              </a:buClr>
              <a:buSzPct val="100000"/>
              <a:buNone/>
            </a:pPr>
            <a:endParaRPr lang="en-US" sz="1800" dirty="0">
              <a:solidFill>
                <a:schemeClr val="tx1">
                  <a:lumMod val="75000"/>
                  <a:lumOff val="25000"/>
                </a:schemeClr>
              </a:solidFill>
              <a:highlight>
                <a:srgbClr val="FFFF00"/>
              </a:highlight>
            </a:endParaRPr>
          </a:p>
          <a:p>
            <a:pPr marL="13335" marR="0" lvl="0" indent="0" algn="l" rtl="0">
              <a:lnSpc>
                <a:spcPct val="120000"/>
              </a:lnSpc>
              <a:spcBef>
                <a:spcPts val="800"/>
              </a:spcBef>
              <a:spcAft>
                <a:spcPts val="0"/>
              </a:spcAft>
              <a:buClr>
                <a:srgbClr val="525252"/>
              </a:buClr>
              <a:buSzPct val="100000"/>
              <a:buNone/>
            </a:pPr>
            <a:endParaRPr sz="2000" dirty="0">
              <a:solidFill>
                <a:schemeClr val="tx1">
                  <a:lumMod val="75000"/>
                  <a:lumOff val="25000"/>
                </a:schemeClr>
              </a:solidFill>
            </a:endParaRPr>
          </a:p>
        </p:txBody>
      </p:sp>
    </p:spTree>
    <p:extLst>
      <p:ext uri="{BB962C8B-B14F-4D97-AF65-F5344CB8AC3E}">
        <p14:creationId xmlns:p14="http://schemas.microsoft.com/office/powerpoint/2010/main" val="1590539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ctrTitle"/>
          </p:nvPr>
        </p:nvSpPr>
        <p:spPr>
          <a:xfrm>
            <a:off x="936053" y="91441"/>
            <a:ext cx="9311013" cy="833120"/>
          </a:xfrm>
          <a:prstGeom prst="rect">
            <a:avLst/>
          </a:prstGeom>
          <a:noFill/>
          <a:ln>
            <a:noFill/>
          </a:ln>
        </p:spPr>
        <p:txBody>
          <a:bodyPr spcFirstLastPara="1" wrap="square" lIns="91425" tIns="45700" rIns="91425" bIns="45700" anchor="b" anchorCtr="0">
            <a:normAutofit/>
          </a:bodyPr>
          <a:lstStyle/>
          <a:p>
            <a:pPr algn="l">
              <a:buClr>
                <a:srgbClr val="001146"/>
              </a:buClr>
              <a:buSzPts val="4400"/>
            </a:pPr>
            <a:r>
              <a:rPr lang="en-US" sz="4400" dirty="0">
                <a:solidFill>
                  <a:srgbClr val="002060"/>
                </a:solidFill>
                <a:latin typeface="Calibri" panose="020F0502020204030204" pitchFamily="34" charset="0"/>
                <a:ea typeface="Calibri" panose="020F0502020204030204" pitchFamily="34" charset="0"/>
              </a:rPr>
              <a:t>Problem Statement - Additional</a:t>
            </a:r>
            <a:endParaRPr sz="4400" dirty="0">
              <a:solidFill>
                <a:srgbClr val="002060"/>
              </a:solidFill>
            </a:endParaRPr>
          </a:p>
        </p:txBody>
      </p:sp>
      <p:sp>
        <p:nvSpPr>
          <p:cNvPr id="134" name="Google Shape;134;p3"/>
          <p:cNvSpPr txBox="1">
            <a:spLocks noGrp="1"/>
          </p:cNvSpPr>
          <p:nvPr>
            <p:ph type="subTitle" idx="4294967295"/>
          </p:nvPr>
        </p:nvSpPr>
        <p:spPr>
          <a:xfrm>
            <a:off x="936053" y="924560"/>
            <a:ext cx="10940001" cy="4908291"/>
          </a:xfrm>
          <a:prstGeom prst="rect">
            <a:avLst/>
          </a:prstGeom>
          <a:noFill/>
          <a:ln>
            <a:noFill/>
          </a:ln>
        </p:spPr>
        <p:txBody>
          <a:bodyPr spcFirstLastPara="1" wrap="square" lIns="91425" tIns="45700" rIns="91425" bIns="45700" anchor="t" anchorCtr="0">
            <a:normAutofit/>
          </a:bodyPr>
          <a:lstStyle/>
          <a:p>
            <a:pPr marL="13335" marR="0" lvl="0" indent="0" algn="l" rtl="0">
              <a:lnSpc>
                <a:spcPct val="120000"/>
              </a:lnSpc>
              <a:spcBef>
                <a:spcPts val="800"/>
              </a:spcBef>
              <a:spcAft>
                <a:spcPts val="0"/>
              </a:spcAft>
              <a:buClr>
                <a:srgbClr val="525252"/>
              </a:buClr>
              <a:buSzPct val="100000"/>
              <a:buNone/>
            </a:pPr>
            <a:r>
              <a:rPr lang="en-US" sz="1800" dirty="0">
                <a:solidFill>
                  <a:schemeClr val="tx1">
                    <a:lumMod val="75000"/>
                    <a:lumOff val="25000"/>
                  </a:schemeClr>
                </a:solidFill>
              </a:rPr>
              <a:t>Although this statement and the supporting information is focused on Openreach, the Problem Statement is equally applicable for any ‘intra switching’ scenario, where both Gaining and Losing CPs are switching through a common wholesaler/network provider who operated NoT+ based switching processes and will have removed the ‘cancel other’ functionality and reduced Minimum Lead Times.</a:t>
            </a:r>
          </a:p>
          <a:p>
            <a:pPr marL="13335" marR="0" lvl="0" indent="0" algn="l" rtl="0">
              <a:lnSpc>
                <a:spcPct val="120000"/>
              </a:lnSpc>
              <a:spcBef>
                <a:spcPts val="800"/>
              </a:spcBef>
              <a:spcAft>
                <a:spcPts val="0"/>
              </a:spcAft>
              <a:buClr>
                <a:srgbClr val="525252"/>
              </a:buClr>
              <a:buSzPct val="100000"/>
              <a:buNone/>
            </a:pPr>
            <a:r>
              <a:rPr lang="en-US" sz="1800" dirty="0">
                <a:solidFill>
                  <a:schemeClr val="tx1">
                    <a:lumMod val="75000"/>
                    <a:lumOff val="25000"/>
                  </a:schemeClr>
                </a:solidFill>
              </a:rPr>
              <a:t>CPs are encouraged to engage with their supply chains to understand what services and support is available from their suppliers and, if necessary, to work with them to create solutions that can be invoked if required. </a:t>
            </a:r>
          </a:p>
          <a:p>
            <a:pPr marL="13335" marR="0" lvl="0" indent="0" algn="l" rtl="0">
              <a:lnSpc>
                <a:spcPct val="120000"/>
              </a:lnSpc>
              <a:spcBef>
                <a:spcPts val="800"/>
              </a:spcBef>
              <a:spcAft>
                <a:spcPts val="0"/>
              </a:spcAft>
              <a:buClr>
                <a:srgbClr val="525252"/>
              </a:buClr>
              <a:buSzPct val="100000"/>
              <a:buNone/>
            </a:pPr>
            <a:endParaRPr sz="2000" dirty="0">
              <a:solidFill>
                <a:schemeClr val="tx1">
                  <a:lumMod val="75000"/>
                  <a:lumOff val="25000"/>
                </a:schemeClr>
              </a:solidFill>
            </a:endParaRPr>
          </a:p>
        </p:txBody>
      </p:sp>
    </p:spTree>
    <p:extLst>
      <p:ext uri="{BB962C8B-B14F-4D97-AF65-F5344CB8AC3E}">
        <p14:creationId xmlns:p14="http://schemas.microsoft.com/office/powerpoint/2010/main" val="575292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ctrTitle"/>
          </p:nvPr>
        </p:nvSpPr>
        <p:spPr>
          <a:xfrm>
            <a:off x="936053" y="91441"/>
            <a:ext cx="9311013" cy="833120"/>
          </a:xfrm>
          <a:prstGeom prst="rect">
            <a:avLst/>
          </a:prstGeom>
          <a:noFill/>
          <a:ln>
            <a:noFill/>
          </a:ln>
        </p:spPr>
        <p:txBody>
          <a:bodyPr spcFirstLastPara="1" wrap="square" lIns="91425" tIns="45700" rIns="91425" bIns="45700" anchor="b" anchorCtr="0">
            <a:normAutofit/>
          </a:bodyPr>
          <a:lstStyle/>
          <a:p>
            <a:pPr algn="l">
              <a:buClr>
                <a:srgbClr val="001146"/>
              </a:buClr>
              <a:buSzPts val="4400"/>
            </a:pPr>
            <a:r>
              <a:rPr lang="en-US" sz="4400" dirty="0">
                <a:solidFill>
                  <a:srgbClr val="002060"/>
                </a:solidFill>
                <a:latin typeface="Calibri" panose="020F0502020204030204" pitchFamily="34" charset="0"/>
                <a:ea typeface="Calibri" panose="020F0502020204030204" pitchFamily="34" charset="0"/>
              </a:rPr>
              <a:t>Principles – Avoiding Switching Issues </a:t>
            </a:r>
            <a:endParaRPr sz="4400" dirty="0">
              <a:solidFill>
                <a:srgbClr val="002060"/>
              </a:solidFill>
            </a:endParaRPr>
          </a:p>
        </p:txBody>
      </p:sp>
      <p:sp>
        <p:nvSpPr>
          <p:cNvPr id="134" name="Google Shape;134;p3"/>
          <p:cNvSpPr txBox="1">
            <a:spLocks noGrp="1"/>
          </p:cNvSpPr>
          <p:nvPr>
            <p:ph type="subTitle" idx="4294967295"/>
          </p:nvPr>
        </p:nvSpPr>
        <p:spPr>
          <a:xfrm>
            <a:off x="936053" y="924560"/>
            <a:ext cx="10940001" cy="4908291"/>
          </a:xfrm>
          <a:prstGeom prst="rect">
            <a:avLst/>
          </a:prstGeom>
          <a:noFill/>
          <a:ln>
            <a:noFill/>
          </a:ln>
        </p:spPr>
        <p:txBody>
          <a:bodyPr spcFirstLastPara="1" wrap="square" lIns="91425" tIns="45700" rIns="91425" bIns="45700" anchor="t" anchorCtr="0">
            <a:normAutofit/>
          </a:bodyPr>
          <a:lstStyle/>
          <a:p>
            <a:pPr marL="13335" marR="0" lvl="0" indent="0" algn="l" rtl="0">
              <a:lnSpc>
                <a:spcPct val="120000"/>
              </a:lnSpc>
              <a:spcBef>
                <a:spcPts val="800"/>
              </a:spcBef>
              <a:spcAft>
                <a:spcPts val="0"/>
              </a:spcAft>
              <a:buClr>
                <a:srgbClr val="525252"/>
              </a:buClr>
              <a:buSzPct val="100000"/>
              <a:buNone/>
            </a:pPr>
            <a:r>
              <a:rPr lang="en-US" sz="1800" dirty="0">
                <a:solidFill>
                  <a:schemeClr val="tx1">
                    <a:lumMod val="75000"/>
                    <a:lumOff val="25000"/>
                  </a:schemeClr>
                </a:solidFill>
              </a:rPr>
              <a:t>In all cases it cannot be stressed enough that it is the responsibility of all parties to ensure effective and accurate switching is undertaken. </a:t>
            </a:r>
          </a:p>
          <a:p>
            <a:pPr marL="13335" marR="0" lvl="0" indent="0" algn="l" rtl="0">
              <a:lnSpc>
                <a:spcPct val="120000"/>
              </a:lnSpc>
              <a:spcBef>
                <a:spcPts val="800"/>
              </a:spcBef>
              <a:spcAft>
                <a:spcPts val="0"/>
              </a:spcAft>
              <a:buClr>
                <a:srgbClr val="525252"/>
              </a:buClr>
              <a:buSzPct val="100000"/>
              <a:buNone/>
            </a:pPr>
            <a:r>
              <a:rPr lang="en-US" sz="1800" dirty="0">
                <a:solidFill>
                  <a:schemeClr val="tx1">
                    <a:lumMod val="75000"/>
                    <a:lumOff val="25000"/>
                  </a:schemeClr>
                </a:solidFill>
              </a:rPr>
              <a:t>GRCPs should not attempt to switch a customer if they are not confident that they have the proper authority of the customer to switch and/or they have not accurately identified the service(s) to be switched and the correct customer address – if there is any doubt then re-check and re-confirm, do not proceed until all issues have been resolved. </a:t>
            </a:r>
          </a:p>
          <a:p>
            <a:pPr marL="13335" marR="0" lvl="0" indent="0" algn="l" rtl="0">
              <a:lnSpc>
                <a:spcPct val="120000"/>
              </a:lnSpc>
              <a:spcBef>
                <a:spcPts val="800"/>
              </a:spcBef>
              <a:spcAft>
                <a:spcPts val="0"/>
              </a:spcAft>
              <a:buClr>
                <a:srgbClr val="525252"/>
              </a:buClr>
              <a:buSzPct val="100000"/>
              <a:buNone/>
            </a:pPr>
            <a:r>
              <a:rPr lang="en-US" sz="1800" dirty="0">
                <a:solidFill>
                  <a:schemeClr val="tx1">
                    <a:lumMod val="75000"/>
                    <a:lumOff val="25000"/>
                  </a:schemeClr>
                </a:solidFill>
              </a:rPr>
              <a:t>LRCPs should ensure all information they provide to their customer is accurate and up to date, helping the customer make the right choices and identify the right service(s) they wish to switch. This will reduce the impact in cost and time of recovering service(s) that were erroneously switched through lack of understanding or unclear impacts. </a:t>
            </a:r>
          </a:p>
          <a:p>
            <a:pPr marL="13335" marR="0" lvl="0" indent="0" algn="l" rtl="0">
              <a:lnSpc>
                <a:spcPct val="120000"/>
              </a:lnSpc>
              <a:spcBef>
                <a:spcPts val="800"/>
              </a:spcBef>
              <a:spcAft>
                <a:spcPts val="0"/>
              </a:spcAft>
              <a:buClr>
                <a:srgbClr val="525252"/>
              </a:buClr>
              <a:buSzPct val="100000"/>
              <a:buNone/>
            </a:pPr>
            <a:r>
              <a:rPr lang="en-US" sz="1800" b="1" dirty="0">
                <a:solidFill>
                  <a:schemeClr val="tx1">
                    <a:lumMod val="75000"/>
                    <a:lumOff val="25000"/>
                  </a:schemeClr>
                </a:solidFill>
              </a:rPr>
              <a:t>Prevention is better than cure – if in doubt, don’t switch. </a:t>
            </a:r>
          </a:p>
          <a:p>
            <a:pPr marL="13335" marR="0" lvl="0" indent="0" algn="l" rtl="0">
              <a:lnSpc>
                <a:spcPct val="120000"/>
              </a:lnSpc>
              <a:spcBef>
                <a:spcPts val="800"/>
              </a:spcBef>
              <a:spcAft>
                <a:spcPts val="0"/>
              </a:spcAft>
              <a:buClr>
                <a:srgbClr val="525252"/>
              </a:buClr>
              <a:buSzPct val="100000"/>
              <a:buNone/>
            </a:pPr>
            <a:endParaRPr sz="2000" dirty="0">
              <a:solidFill>
                <a:schemeClr val="tx1">
                  <a:lumMod val="75000"/>
                  <a:lumOff val="25000"/>
                </a:schemeClr>
              </a:solidFill>
            </a:endParaRPr>
          </a:p>
        </p:txBody>
      </p:sp>
    </p:spTree>
    <p:extLst>
      <p:ext uri="{BB962C8B-B14F-4D97-AF65-F5344CB8AC3E}">
        <p14:creationId xmlns:p14="http://schemas.microsoft.com/office/powerpoint/2010/main" val="2838265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ctrTitle"/>
          </p:nvPr>
        </p:nvSpPr>
        <p:spPr>
          <a:xfrm>
            <a:off x="646545" y="91441"/>
            <a:ext cx="10298546" cy="833120"/>
          </a:xfrm>
          <a:prstGeom prst="rect">
            <a:avLst/>
          </a:prstGeom>
          <a:noFill/>
          <a:ln>
            <a:noFill/>
          </a:ln>
        </p:spPr>
        <p:txBody>
          <a:bodyPr spcFirstLastPara="1" wrap="square" lIns="91425" tIns="45700" rIns="91425" bIns="45700" anchor="b" anchorCtr="0">
            <a:normAutofit fontScale="90000"/>
          </a:bodyPr>
          <a:lstStyle/>
          <a:p>
            <a:pPr algn="l">
              <a:buClr>
                <a:srgbClr val="001146"/>
              </a:buClr>
              <a:buSzPts val="4400"/>
            </a:pPr>
            <a:r>
              <a:rPr lang="en-US" sz="4400" dirty="0">
                <a:solidFill>
                  <a:srgbClr val="002060"/>
                </a:solidFill>
                <a:latin typeface="Calibri" panose="020F0502020204030204" pitchFamily="34" charset="0"/>
                <a:ea typeface="Calibri" panose="020F0502020204030204" pitchFamily="34" charset="0"/>
              </a:rPr>
              <a:t>Principles – Switching or Working Line Takeover?</a:t>
            </a:r>
            <a:endParaRPr sz="4400" dirty="0">
              <a:solidFill>
                <a:srgbClr val="002060"/>
              </a:solidFill>
            </a:endParaRPr>
          </a:p>
        </p:txBody>
      </p:sp>
      <p:sp>
        <p:nvSpPr>
          <p:cNvPr id="134" name="Google Shape;134;p3"/>
          <p:cNvSpPr txBox="1">
            <a:spLocks noGrp="1"/>
          </p:cNvSpPr>
          <p:nvPr>
            <p:ph type="subTitle" idx="4294967295"/>
          </p:nvPr>
        </p:nvSpPr>
        <p:spPr>
          <a:xfrm>
            <a:off x="936053" y="924560"/>
            <a:ext cx="10940001" cy="4908291"/>
          </a:xfrm>
          <a:prstGeom prst="rect">
            <a:avLst/>
          </a:prstGeom>
          <a:noFill/>
          <a:ln>
            <a:noFill/>
          </a:ln>
        </p:spPr>
        <p:txBody>
          <a:bodyPr spcFirstLastPara="1" wrap="square" lIns="91425" tIns="45700" rIns="91425" bIns="45700" anchor="t" anchorCtr="0">
            <a:normAutofit fontScale="25000" lnSpcReduction="20000"/>
          </a:bodyPr>
          <a:lstStyle/>
          <a:p>
            <a:pPr marL="50800" indent="0">
              <a:buNone/>
            </a:pPr>
            <a:endParaRPr lang="en-GB" sz="9600" b="1" dirty="0"/>
          </a:p>
          <a:p>
            <a:pPr marL="50800" indent="0">
              <a:buNone/>
            </a:pPr>
            <a:r>
              <a:rPr lang="en-GB" sz="9600" b="1" dirty="0"/>
              <a:t>Working Line Takeover is the scenario where:</a:t>
            </a:r>
            <a:endParaRPr lang="en-GB" sz="9600" dirty="0"/>
          </a:p>
          <a:p>
            <a:pPr marL="50800" indent="0">
              <a:buNone/>
            </a:pPr>
            <a:endParaRPr lang="en-GB" sz="9600" dirty="0"/>
          </a:p>
          <a:p>
            <a:pPr marL="13335" indent="0">
              <a:lnSpc>
                <a:spcPct val="140000"/>
              </a:lnSpc>
              <a:spcBef>
                <a:spcPts val="800"/>
              </a:spcBef>
              <a:buClr>
                <a:srgbClr val="525252"/>
              </a:buClr>
              <a:buSzPct val="100000"/>
              <a:buNone/>
            </a:pPr>
            <a:r>
              <a:rPr lang="en-GB" sz="7200" dirty="0">
                <a:solidFill>
                  <a:schemeClr val="tx1">
                    <a:lumMod val="75000"/>
                    <a:lumOff val="25000"/>
                  </a:schemeClr>
                </a:solidFill>
              </a:rPr>
              <a:t>The (end) customer is changing at a location/address and the provision of service order is placed (but not completed) in advance of the change of customer at that location/address. Typically, in residential scenarios this will be a home-move or change of tenant. </a:t>
            </a:r>
          </a:p>
          <a:p>
            <a:pPr marL="13335" indent="0">
              <a:lnSpc>
                <a:spcPct val="140000"/>
              </a:lnSpc>
              <a:spcBef>
                <a:spcPts val="800"/>
              </a:spcBef>
              <a:buClr>
                <a:srgbClr val="525252"/>
              </a:buClr>
              <a:buSzPct val="100000"/>
              <a:buNone/>
            </a:pPr>
            <a:r>
              <a:rPr lang="en-GB" sz="7200" dirty="0">
                <a:solidFill>
                  <a:schemeClr val="tx1">
                    <a:lumMod val="75000"/>
                    <a:lumOff val="25000"/>
                  </a:schemeClr>
                </a:solidFill>
              </a:rPr>
              <a:t>The same scenarios are also applicable for businesses but additionally include the scenario when one business is taken over/merges with another business and the ‘new’ customer is a different legal entity to the ‘old’ customer. </a:t>
            </a:r>
          </a:p>
          <a:p>
            <a:pPr marL="13335" indent="0">
              <a:lnSpc>
                <a:spcPct val="140000"/>
              </a:lnSpc>
              <a:spcBef>
                <a:spcPts val="800"/>
              </a:spcBef>
              <a:buClr>
                <a:srgbClr val="525252"/>
              </a:buClr>
              <a:buSzPct val="100000"/>
              <a:buNone/>
            </a:pPr>
            <a:r>
              <a:rPr lang="en-GB" sz="7200" dirty="0">
                <a:solidFill>
                  <a:schemeClr val="tx1">
                    <a:lumMod val="75000"/>
                    <a:lumOff val="25000"/>
                  </a:schemeClr>
                </a:solidFill>
              </a:rPr>
              <a:t>In all cases the service provider may be the same or different, but the customer is always different. </a:t>
            </a:r>
            <a:br>
              <a:rPr lang="en-GB" sz="7200" dirty="0">
                <a:solidFill>
                  <a:schemeClr val="tx1">
                    <a:lumMod val="75000"/>
                    <a:lumOff val="25000"/>
                  </a:schemeClr>
                </a:solidFill>
              </a:rPr>
            </a:br>
            <a:br>
              <a:rPr lang="en-GB" sz="9600" dirty="0"/>
            </a:br>
            <a:r>
              <a:rPr lang="en-GB" sz="9600" dirty="0"/>
              <a:t> </a:t>
            </a:r>
            <a:br>
              <a:rPr lang="en-GB" sz="9600" dirty="0"/>
            </a:br>
            <a:endParaRPr sz="2000" dirty="0">
              <a:solidFill>
                <a:schemeClr val="tx1">
                  <a:lumMod val="75000"/>
                  <a:lumOff val="25000"/>
                </a:schemeClr>
              </a:solidFill>
            </a:endParaRPr>
          </a:p>
        </p:txBody>
      </p:sp>
    </p:spTree>
    <p:extLst>
      <p:ext uri="{BB962C8B-B14F-4D97-AF65-F5344CB8AC3E}">
        <p14:creationId xmlns:p14="http://schemas.microsoft.com/office/powerpoint/2010/main" val="3176599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ctrTitle"/>
          </p:nvPr>
        </p:nvSpPr>
        <p:spPr>
          <a:xfrm>
            <a:off x="646545" y="91441"/>
            <a:ext cx="10298546" cy="833120"/>
          </a:xfrm>
          <a:prstGeom prst="rect">
            <a:avLst/>
          </a:prstGeom>
          <a:noFill/>
          <a:ln>
            <a:noFill/>
          </a:ln>
        </p:spPr>
        <p:txBody>
          <a:bodyPr spcFirstLastPara="1" wrap="square" lIns="91425" tIns="45700" rIns="91425" bIns="45700" anchor="b" anchorCtr="0">
            <a:normAutofit fontScale="90000"/>
          </a:bodyPr>
          <a:lstStyle/>
          <a:p>
            <a:pPr algn="l">
              <a:buClr>
                <a:srgbClr val="001146"/>
              </a:buClr>
              <a:buSzPts val="4400"/>
            </a:pPr>
            <a:r>
              <a:rPr lang="en-US" sz="4400" dirty="0">
                <a:solidFill>
                  <a:srgbClr val="002060"/>
                </a:solidFill>
                <a:latin typeface="Calibri" panose="020F0502020204030204" pitchFamily="34" charset="0"/>
                <a:ea typeface="Calibri" panose="020F0502020204030204" pitchFamily="34" charset="0"/>
              </a:rPr>
              <a:t>Principles – Switching or Working Line Takeover?</a:t>
            </a:r>
            <a:endParaRPr sz="4400" dirty="0">
              <a:solidFill>
                <a:srgbClr val="002060"/>
              </a:solidFill>
            </a:endParaRPr>
          </a:p>
        </p:txBody>
      </p:sp>
      <p:sp>
        <p:nvSpPr>
          <p:cNvPr id="134" name="Google Shape;134;p3"/>
          <p:cNvSpPr txBox="1">
            <a:spLocks noGrp="1"/>
          </p:cNvSpPr>
          <p:nvPr>
            <p:ph type="subTitle" idx="4294967295"/>
          </p:nvPr>
        </p:nvSpPr>
        <p:spPr>
          <a:xfrm>
            <a:off x="936053" y="924560"/>
            <a:ext cx="10940001" cy="4908291"/>
          </a:xfrm>
          <a:prstGeom prst="rect">
            <a:avLst/>
          </a:prstGeom>
          <a:noFill/>
          <a:ln>
            <a:noFill/>
          </a:ln>
        </p:spPr>
        <p:txBody>
          <a:bodyPr spcFirstLastPara="1" wrap="square" lIns="91425" tIns="45700" rIns="91425" bIns="45700" anchor="t" anchorCtr="0">
            <a:normAutofit/>
          </a:bodyPr>
          <a:lstStyle/>
          <a:p>
            <a:pPr marL="50800" indent="0">
              <a:buNone/>
            </a:pPr>
            <a:endParaRPr lang="en-GB" sz="2400" b="1" dirty="0"/>
          </a:p>
          <a:p>
            <a:pPr marL="50800" indent="0">
              <a:buNone/>
            </a:pPr>
            <a:r>
              <a:rPr lang="en-GB" sz="2400" b="1" dirty="0"/>
              <a:t>Switching is the scenario where:</a:t>
            </a:r>
          </a:p>
          <a:p>
            <a:pPr marL="50800" indent="0">
              <a:buNone/>
            </a:pPr>
            <a:endParaRPr lang="en-GB" sz="2400" b="1" dirty="0"/>
          </a:p>
          <a:p>
            <a:pPr marL="13335" indent="0">
              <a:lnSpc>
                <a:spcPct val="140000"/>
              </a:lnSpc>
              <a:spcBef>
                <a:spcPts val="800"/>
              </a:spcBef>
              <a:buClr>
                <a:srgbClr val="525252"/>
              </a:buClr>
              <a:buSzPct val="100000"/>
              <a:buNone/>
            </a:pPr>
            <a:r>
              <a:rPr lang="en-GB" sz="1800" dirty="0">
                <a:solidFill>
                  <a:schemeClr val="tx1">
                    <a:lumMod val="75000"/>
                    <a:lumOff val="25000"/>
                  </a:schemeClr>
                </a:solidFill>
              </a:rPr>
              <a:t>The (end) customer and location/address remain the same, but the customer wishes to change their service provider. </a:t>
            </a:r>
          </a:p>
          <a:p>
            <a:pPr marL="13335" indent="0">
              <a:lnSpc>
                <a:spcPct val="140000"/>
              </a:lnSpc>
              <a:spcBef>
                <a:spcPts val="800"/>
              </a:spcBef>
              <a:buClr>
                <a:srgbClr val="525252"/>
              </a:buClr>
              <a:buSzPct val="100000"/>
              <a:buNone/>
            </a:pPr>
            <a:r>
              <a:rPr lang="en-GB" sz="1800" dirty="0">
                <a:solidFill>
                  <a:schemeClr val="tx1">
                    <a:lumMod val="75000"/>
                    <a:lumOff val="25000"/>
                  </a:schemeClr>
                </a:solidFill>
              </a:rPr>
              <a:t>The service provider is always different, but the customer is always the same. </a:t>
            </a:r>
          </a:p>
          <a:p>
            <a:pPr marL="13335" marR="0" lvl="0" indent="0" algn="l" rtl="0">
              <a:lnSpc>
                <a:spcPct val="120000"/>
              </a:lnSpc>
              <a:spcBef>
                <a:spcPts val="800"/>
              </a:spcBef>
              <a:spcAft>
                <a:spcPts val="0"/>
              </a:spcAft>
              <a:buClr>
                <a:srgbClr val="525252"/>
              </a:buClr>
              <a:buSzPct val="100000"/>
              <a:buNone/>
            </a:pPr>
            <a:endParaRPr sz="2000" dirty="0">
              <a:solidFill>
                <a:schemeClr val="tx1">
                  <a:lumMod val="75000"/>
                  <a:lumOff val="25000"/>
                </a:schemeClr>
              </a:solidFill>
            </a:endParaRPr>
          </a:p>
        </p:txBody>
      </p:sp>
    </p:spTree>
    <p:extLst>
      <p:ext uri="{BB962C8B-B14F-4D97-AF65-F5344CB8AC3E}">
        <p14:creationId xmlns:p14="http://schemas.microsoft.com/office/powerpoint/2010/main" val="381073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ctrTitle"/>
          </p:nvPr>
        </p:nvSpPr>
        <p:spPr>
          <a:xfrm>
            <a:off x="936053" y="1"/>
            <a:ext cx="9311013" cy="1765299"/>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rgbClr val="001146"/>
              </a:buClr>
              <a:buSzPts val="4400"/>
              <a:buFont typeface="Calibri"/>
              <a:buNone/>
            </a:pPr>
            <a:r>
              <a:rPr lang="en-US" sz="4400" dirty="0">
                <a:solidFill>
                  <a:srgbClr val="001146"/>
                </a:solidFill>
              </a:rPr>
              <a:t>Change to Minimum Lead Times </a:t>
            </a:r>
            <a:br>
              <a:rPr lang="en-US" sz="4400" dirty="0">
                <a:solidFill>
                  <a:srgbClr val="000926"/>
                </a:solidFill>
              </a:rPr>
            </a:br>
            <a:endParaRPr sz="4400" dirty="0">
              <a:solidFill>
                <a:srgbClr val="000926"/>
              </a:solidFill>
            </a:endParaRPr>
          </a:p>
        </p:txBody>
      </p:sp>
      <p:sp>
        <p:nvSpPr>
          <p:cNvPr id="134" name="Google Shape;134;p3"/>
          <p:cNvSpPr txBox="1">
            <a:spLocks noGrp="1"/>
          </p:cNvSpPr>
          <p:nvPr>
            <p:ph type="subTitle" idx="4294967295"/>
          </p:nvPr>
        </p:nvSpPr>
        <p:spPr>
          <a:xfrm>
            <a:off x="819802" y="1054101"/>
            <a:ext cx="10733765" cy="5051135"/>
          </a:xfrm>
          <a:prstGeom prst="rect">
            <a:avLst/>
          </a:prstGeom>
          <a:noFill/>
          <a:ln>
            <a:noFill/>
          </a:ln>
        </p:spPr>
        <p:txBody>
          <a:bodyPr spcFirstLastPara="1" wrap="square" lIns="91425" tIns="45700" rIns="91425" bIns="45700" anchor="t" anchorCtr="0">
            <a:normAutofit/>
          </a:bodyPr>
          <a:lstStyle/>
          <a:p>
            <a:pPr marL="13335" indent="0">
              <a:lnSpc>
                <a:spcPct val="120000"/>
              </a:lnSpc>
              <a:spcBef>
                <a:spcPts val="800"/>
              </a:spcBef>
              <a:buClr>
                <a:srgbClr val="525252"/>
              </a:buClr>
              <a:buSzPct val="100000"/>
              <a:buNone/>
            </a:pPr>
            <a:r>
              <a:rPr lang="en-US" sz="1800" dirty="0">
                <a:solidFill>
                  <a:schemeClr val="tx1">
                    <a:lumMod val="75000"/>
                    <a:lumOff val="25000"/>
                  </a:schemeClr>
                </a:solidFill>
              </a:rPr>
              <a:t>From 24</a:t>
            </a:r>
            <a:r>
              <a:rPr lang="en-US" sz="1800" baseline="30000" dirty="0">
                <a:solidFill>
                  <a:schemeClr val="tx1">
                    <a:lumMod val="75000"/>
                    <a:lumOff val="25000"/>
                  </a:schemeClr>
                </a:solidFill>
              </a:rPr>
              <a:t>th</a:t>
            </a:r>
            <a:r>
              <a:rPr lang="en-US" sz="1800" dirty="0">
                <a:solidFill>
                  <a:schemeClr val="tx1">
                    <a:lumMod val="75000"/>
                    <a:lumOff val="25000"/>
                  </a:schemeClr>
                </a:solidFill>
              </a:rPr>
              <a:t> October 2024 the Mandatory 10 working day MLT will be removed when transferring Openreach products. </a:t>
            </a:r>
          </a:p>
          <a:p>
            <a:pPr marL="13335" indent="0">
              <a:lnSpc>
                <a:spcPct val="120000"/>
              </a:lnSpc>
              <a:spcBef>
                <a:spcPts val="800"/>
              </a:spcBef>
              <a:buClr>
                <a:srgbClr val="525252"/>
              </a:buClr>
              <a:buSzPct val="100000"/>
              <a:buNone/>
            </a:pPr>
            <a:r>
              <a:rPr lang="en-US" sz="1800" dirty="0">
                <a:solidFill>
                  <a:schemeClr val="tx1">
                    <a:lumMod val="75000"/>
                    <a:lumOff val="25000"/>
                  </a:schemeClr>
                </a:solidFill>
              </a:rPr>
              <a:t>The Openreach lead-times are published </a:t>
            </a:r>
            <a:r>
              <a:rPr lang="en-US" sz="1800" dirty="0">
                <a:solidFill>
                  <a:schemeClr val="tx1">
                    <a:lumMod val="75000"/>
                    <a:lumOff val="25000"/>
                  </a:schemeClr>
                </a:solidFill>
                <a:hlinkClick r:id="rId3"/>
              </a:rPr>
              <a:t>here</a:t>
            </a:r>
            <a:r>
              <a:rPr lang="en-US" sz="1800" dirty="0">
                <a:solidFill>
                  <a:schemeClr val="tx1">
                    <a:lumMod val="75000"/>
                    <a:lumOff val="25000"/>
                  </a:schemeClr>
                </a:solidFill>
              </a:rPr>
              <a:t>. </a:t>
            </a:r>
          </a:p>
          <a:p>
            <a:pPr marL="13335" indent="0">
              <a:lnSpc>
                <a:spcPct val="120000"/>
              </a:lnSpc>
              <a:spcBef>
                <a:spcPts val="800"/>
              </a:spcBef>
              <a:buClr>
                <a:srgbClr val="525252"/>
              </a:buClr>
              <a:buSzPct val="100000"/>
              <a:buNone/>
            </a:pPr>
            <a:r>
              <a:rPr lang="en-US" sz="1800" dirty="0">
                <a:solidFill>
                  <a:schemeClr val="tx1">
                    <a:lumMod val="75000"/>
                    <a:lumOff val="25000"/>
                  </a:schemeClr>
                </a:solidFill>
              </a:rPr>
              <a:t>CPs who do not buy directly from Openreach will need to understand their supply chain lead-times. </a:t>
            </a:r>
          </a:p>
          <a:p>
            <a:pPr marL="13335" indent="0">
              <a:lnSpc>
                <a:spcPct val="120000"/>
              </a:lnSpc>
              <a:spcBef>
                <a:spcPts val="800"/>
              </a:spcBef>
              <a:buClr>
                <a:srgbClr val="525252"/>
              </a:buClr>
              <a:buSzPct val="100000"/>
              <a:buNone/>
            </a:pPr>
            <a:endParaRPr lang="en-US" sz="1800" dirty="0">
              <a:solidFill>
                <a:schemeClr val="tx1">
                  <a:lumMod val="75000"/>
                  <a:lumOff val="25000"/>
                </a:schemeClr>
              </a:solidFill>
            </a:endParaRPr>
          </a:p>
          <a:p>
            <a:pPr marL="228600" indent="-215265">
              <a:lnSpc>
                <a:spcPct val="120000"/>
              </a:lnSpc>
              <a:spcBef>
                <a:spcPts val="0"/>
              </a:spcBef>
              <a:buClr>
                <a:srgbClr val="525252"/>
              </a:buClr>
              <a:buSzPct val="100000"/>
            </a:pPr>
            <a:endParaRPr lang="en-US" sz="2000" dirty="0">
              <a:solidFill>
                <a:schemeClr val="tx1">
                  <a:lumMod val="75000"/>
                  <a:lumOff val="25000"/>
                </a:schemeClr>
              </a:solidFill>
            </a:endParaRPr>
          </a:p>
        </p:txBody>
      </p:sp>
      <p:sp>
        <p:nvSpPr>
          <p:cNvPr id="5" name="Rectangle 1">
            <a:extLst>
              <a:ext uri="{FF2B5EF4-FFF2-40B4-BE49-F238E27FC236}">
                <a16:creationId xmlns:a16="http://schemas.microsoft.com/office/drawing/2014/main" id="{89E6A6DB-96AD-1E66-F318-DEF188A00F6D}"/>
              </a:ext>
            </a:extLst>
          </p:cNvPr>
          <p:cNvSpPr>
            <a:spLocks noChangeArrowheads="1"/>
          </p:cNvSpPr>
          <p:nvPr/>
        </p:nvSpPr>
        <p:spPr bwMode="auto">
          <a:xfrm>
            <a:off x="3441700" y="265906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964053611"/>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01F581BF43314BA2B320A74B56447F" ma:contentTypeVersion="19" ma:contentTypeDescription="Create a new document." ma:contentTypeScope="" ma:versionID="c91faabd47def9cf8ee045349b967b1d">
  <xsd:schema xmlns:xsd="http://www.w3.org/2001/XMLSchema" xmlns:xs="http://www.w3.org/2001/XMLSchema" xmlns:p="http://schemas.microsoft.com/office/2006/metadata/properties" xmlns:ns2="da46778f-91ef-47cd-a457-13996007cfab" xmlns:ns3="a39e91e3-eac6-4028-aaf5-09a075f5cbb4" targetNamespace="http://schemas.microsoft.com/office/2006/metadata/properties" ma:root="true" ma:fieldsID="68c36be22600c3c3f11a31d2c71d7e7f" ns2:_="" ns3:_="">
    <xsd:import namespace="da46778f-91ef-47cd-a457-13996007cfab"/>
    <xsd:import namespace="a39e91e3-eac6-4028-aaf5-09a075f5cbb4"/>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element ref="ns2:SharingHintHash" minOccurs="0"/>
                <xsd:element ref="ns2:SharedWithDetails" minOccurs="0"/>
                <xsd:element ref="ns3:MediaServiceMetadata" minOccurs="0"/>
                <xsd:element ref="ns3:MediaServiceFastMetadata" minOccurs="0"/>
                <xsd:element ref="ns3:MediaServiceAutoTags" minOccurs="0"/>
                <xsd:element ref="ns3:MediaServiceDateTaken"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46778f-91ef-47cd-a457-13996007cfab"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2" nillable="true" ma:displayName="Sharing Hint Hash" ma:internalName="SharingHintHash" ma:readOnly="true">
      <xsd:simpleType>
        <xsd:restriction base="dms:Text"/>
      </xsd:simpleType>
    </xsd:element>
    <xsd:element name="SharedWithDetails" ma:index="13" nillable="true" ma:displayName="Shared With Details" ma:description="" ma:internalName="SharedWithDetails" ma:readOnly="true">
      <xsd:simpleType>
        <xsd:restriction base="dms:Note">
          <xsd:maxLength value="255"/>
        </xsd:restriction>
      </xsd:simpleType>
    </xsd:element>
    <xsd:element name="TaxCatchAll" ma:index="27" nillable="true" ma:displayName="Taxonomy Catch All Column" ma:hidden="true" ma:list="{b9f4aa6c-c241-4751-8ee0-82ce832047bf}" ma:internalName="TaxCatchAll" ma:showField="CatchAllData" ma:web="da46778f-91ef-47cd-a457-13996007cfa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39e91e3-eac6-4028-aaf5-09a075f5cbb4" elementFormDefault="qualified">
    <xsd:import namespace="http://schemas.microsoft.com/office/2006/documentManagement/types"/>
    <xsd:import namespace="http://schemas.microsoft.com/office/infopath/2007/PartnerControls"/>
    <xsd:element name="MediaServiceMetadata" ma:index="14" nillable="true" ma:displayName="MediaServiceMetadata" ma:description="" ma:hidden="true" ma:internalName="MediaServiceMetadata" ma:readOnly="true">
      <xsd:simpleType>
        <xsd:restriction base="dms:Note"/>
      </xsd:simpleType>
    </xsd:element>
    <xsd:element name="MediaServiceFastMetadata" ma:index="15" nillable="true" ma:displayName="MediaServiceFastMetadata" ma:description="" ma:hidden="true" ma:internalName="MediaServiceFastMetadata" ma:readOnly="true">
      <xsd:simpleType>
        <xsd:restriction base="dms:Note"/>
      </xsd:simpleType>
    </xsd:element>
    <xsd:element name="MediaServiceAutoTags" ma:index="16" nillable="true" ma:displayName="MediaServiceAutoTags" ma:description="" ma:internalName="MediaServiceAutoTags" ma:readOnly="true">
      <xsd:simpleType>
        <xsd:restriction base="dms:Text"/>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Location" ma:index="19" nillable="true" ma:displayName="MediaServiceLocation" ma:internalName="MediaServiceLocation"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Length (seconds)"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15bf1aff-2095-4329-ab1f-3dcf7090420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da46778f-91ef-47cd-a457-13996007cfab" xsi:nil="true"/>
    <lcf76f155ced4ddcb4097134ff3c332f xmlns="a39e91e3-eac6-4028-aaf5-09a075f5cbb4">
      <Terms xmlns="http://schemas.microsoft.com/office/infopath/2007/PartnerControls"/>
    </lcf76f155ced4ddcb4097134ff3c332f>
    <_dlc_DocId xmlns="da46778f-91ef-47cd-a457-13996007cfab">SRYTSADHYMMS-1-121809</_dlc_DocId>
    <_dlc_DocIdUrl xmlns="da46778f-91ef-47cd-a457-13996007cfab">
      <Url>https://echoevents.sharepoint.com/sites/Echo/_layouts/15/DocIdRedir.aspx?ID=SRYTSADHYMMS-1-121809</Url>
      <Description>SRYTSADHYMMS-1-121809</Description>
    </_dlc_DocIdUrl>
  </documentManagement>
</p:properties>
</file>

<file path=customXml/itemProps1.xml><?xml version="1.0" encoding="utf-8"?>
<ds:datastoreItem xmlns:ds="http://schemas.openxmlformats.org/officeDocument/2006/customXml" ds:itemID="{CB367C52-8229-462A-AD12-2F9659C4A831}"/>
</file>

<file path=customXml/itemProps2.xml><?xml version="1.0" encoding="utf-8"?>
<ds:datastoreItem xmlns:ds="http://schemas.openxmlformats.org/officeDocument/2006/customXml" ds:itemID="{F52F1902-0CBC-45D8-B450-7D1B609CF1F9}"/>
</file>

<file path=customXml/itemProps3.xml><?xml version="1.0" encoding="utf-8"?>
<ds:datastoreItem xmlns:ds="http://schemas.openxmlformats.org/officeDocument/2006/customXml" ds:itemID="{BEFF7642-1DCC-4E7B-AF7A-88F6E67A3777}"/>
</file>

<file path=customXml/itemProps4.xml><?xml version="1.0" encoding="utf-8"?>
<ds:datastoreItem xmlns:ds="http://schemas.openxmlformats.org/officeDocument/2006/customXml" ds:itemID="{8BDC15D7-9FE9-4514-9610-36FEEDE525D6}"/>
</file>

<file path=docProps/app.xml><?xml version="1.0" encoding="utf-8"?>
<Properties xmlns="http://schemas.openxmlformats.org/officeDocument/2006/extended-properties" xmlns:vt="http://schemas.openxmlformats.org/officeDocument/2006/docPropsVTypes">
  <TotalTime>39948</TotalTime>
  <Words>2131</Words>
  <Application>Microsoft Office PowerPoint</Application>
  <PresentationFormat>Widescreen</PresentationFormat>
  <Paragraphs>119</Paragraphs>
  <Slides>20</Slides>
  <Notes>19</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20</vt:i4>
      </vt:variant>
    </vt:vector>
  </HeadingPairs>
  <TitlesOfParts>
    <vt:vector size="24" baseType="lpstr">
      <vt:lpstr>Arial</vt:lpstr>
      <vt:lpstr>Calibri</vt:lpstr>
      <vt:lpstr>office theme</vt:lpstr>
      <vt:lpstr>office theme</vt:lpstr>
      <vt:lpstr>A Best Practice Guide to Avoidance of Erroneous Transfers, and Recovery Options on the Openreach Network</vt:lpstr>
      <vt:lpstr>Contents</vt:lpstr>
      <vt:lpstr>Scope</vt:lpstr>
      <vt:lpstr>Problem Statement</vt:lpstr>
      <vt:lpstr>Problem Statement - Additional</vt:lpstr>
      <vt:lpstr>Principles – Avoiding Switching Issues </vt:lpstr>
      <vt:lpstr>Principles – Switching or Working Line Takeover?</vt:lpstr>
      <vt:lpstr>Principles – Switching or Working Line Takeover?</vt:lpstr>
      <vt:lpstr>Change to Minimum Lead Times  </vt:lpstr>
      <vt:lpstr>Change to Minimum lead times  </vt:lpstr>
      <vt:lpstr>Gaining Retailer ID - GRID</vt:lpstr>
      <vt:lpstr>Preventative Measures - Addresses</vt:lpstr>
      <vt:lpstr>Recovery Options –Switching Back to WLR</vt:lpstr>
      <vt:lpstr>Recovery Options - Expedite</vt:lpstr>
      <vt:lpstr>Recovery Options – 1 or 0 Working Day MLT</vt:lpstr>
      <vt:lpstr>Recovery Options – Directors Service Office (DSO)</vt:lpstr>
      <vt:lpstr>Recovery Options – DSO - Blue Light</vt:lpstr>
      <vt:lpstr>Recovery Options – Data Integrity Issues</vt:lpstr>
      <vt:lpstr>  Openreach Porting – additional information</vt:lpstr>
      <vt:lpstr>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Gaining Provider Led Business Steering Group meeting with Ofcom  Tuesday 1st November 2022</dc:title>
  <dc:creator>M Corcoran</dc:creator>
  <cp:lastModifiedBy>Megan Corcoran</cp:lastModifiedBy>
  <cp:revision>92</cp:revision>
  <dcterms:created xsi:type="dcterms:W3CDTF">2022-10-25T12:23:50Z</dcterms:created>
  <dcterms:modified xsi:type="dcterms:W3CDTF">2024-12-17T10:00:11Z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0x0101007601F581BF43314BA2B320A74B56447F</vt:lpwstr>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y fmtid="{D5CDD505-2E9C-101B-9397-08002B2CF9AE}" pid="7" name="MSIP_Label_f45eeeb4-d9f6-46e5-a969-877a150077e7_Enabled">
    <vt:lpwstr>true</vt:lpwstr>
  </property>
  <property fmtid="{D5CDD505-2E9C-101B-9397-08002B2CF9AE}" pid="8" name="MSIP_Label_f45eeeb4-d9f6-46e5-a969-877a150077e7_SetDate">
    <vt:lpwstr>2022-10-31T16:30:17Z</vt:lpwstr>
  </property>
  <property fmtid="{D5CDD505-2E9C-101B-9397-08002B2CF9AE}" pid="9" name="MSIP_Label_f45eeeb4-d9f6-46e5-a969-877a150077e7_Method">
    <vt:lpwstr>Standard</vt:lpwstr>
  </property>
  <property fmtid="{D5CDD505-2E9C-101B-9397-08002B2CF9AE}" pid="10" name="MSIP_Label_f45eeeb4-d9f6-46e5-a969-877a150077e7_Name">
    <vt:lpwstr>f45eeeb4-d9f6-46e5-a969-877a150077e7</vt:lpwstr>
  </property>
  <property fmtid="{D5CDD505-2E9C-101B-9397-08002B2CF9AE}" pid="11" name="MSIP_Label_f45eeeb4-d9f6-46e5-a969-877a150077e7_SiteId">
    <vt:lpwstr>d481b612-8d2a-409f-9738-9508185d1a50</vt:lpwstr>
  </property>
  <property fmtid="{D5CDD505-2E9C-101B-9397-08002B2CF9AE}" pid="12" name="MSIP_Label_f45eeeb4-d9f6-46e5-a969-877a150077e7_ActionId">
    <vt:lpwstr>9017c393-bf69-4b02-ad24-9d69fcee8155</vt:lpwstr>
  </property>
  <property fmtid="{D5CDD505-2E9C-101B-9397-08002B2CF9AE}" pid="13" name="MSIP_Label_f45eeeb4-d9f6-46e5-a969-877a150077e7_ContentBits">
    <vt:lpwstr>2</vt:lpwstr>
  </property>
  <property fmtid="{D5CDD505-2E9C-101B-9397-08002B2CF9AE}" pid="14" name="MSIP_Label_5a50d26f-5c2c-4137-8396-1b24eb24286c_Enabled">
    <vt:lpwstr>true</vt:lpwstr>
  </property>
  <property fmtid="{D5CDD505-2E9C-101B-9397-08002B2CF9AE}" pid="15" name="MSIP_Label_5a50d26f-5c2c-4137-8396-1b24eb24286c_SetDate">
    <vt:lpwstr>2023-07-04T12:06:01Z</vt:lpwstr>
  </property>
  <property fmtid="{D5CDD505-2E9C-101B-9397-08002B2CF9AE}" pid="16" name="MSIP_Label_5a50d26f-5c2c-4137-8396-1b24eb24286c_Method">
    <vt:lpwstr>Privileged</vt:lpwstr>
  </property>
  <property fmtid="{D5CDD505-2E9C-101B-9397-08002B2CF9AE}" pid="17" name="MSIP_Label_5a50d26f-5c2c-4137-8396-1b24eb24286c_Name">
    <vt:lpwstr>5a50d26f-5c2c-4137-8396-1b24eb24286c</vt:lpwstr>
  </property>
  <property fmtid="{D5CDD505-2E9C-101B-9397-08002B2CF9AE}" pid="18" name="MSIP_Label_5a50d26f-5c2c-4137-8396-1b24eb24286c_SiteId">
    <vt:lpwstr>0af648de-310c-4068-8ae4-f9418bae24cc</vt:lpwstr>
  </property>
  <property fmtid="{D5CDD505-2E9C-101B-9397-08002B2CF9AE}" pid="19" name="MSIP_Label_5a50d26f-5c2c-4137-8396-1b24eb24286c_ActionId">
    <vt:lpwstr>f93a9cb0-990c-4793-9444-53c2d886353a</vt:lpwstr>
  </property>
  <property fmtid="{D5CDD505-2E9C-101B-9397-08002B2CF9AE}" pid="20" name="MSIP_Label_5a50d26f-5c2c-4137-8396-1b24eb24286c_ContentBits">
    <vt:lpwstr>0</vt:lpwstr>
  </property>
  <property fmtid="{D5CDD505-2E9C-101B-9397-08002B2CF9AE}" pid="21" name="_dlc_DocIdItemGuid">
    <vt:lpwstr>201ec4d0-e9bb-4616-aba8-be9f38539eae</vt:lpwstr>
  </property>
</Properties>
</file>